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handoutMasterIdLst>
    <p:handoutMasterId r:id="rId43"/>
  </p:handoutMasterIdLst>
  <p:sldIdLst>
    <p:sldId id="257" r:id="rId2"/>
    <p:sldId id="270" r:id="rId3"/>
    <p:sldId id="280" r:id="rId4"/>
    <p:sldId id="316" r:id="rId5"/>
    <p:sldId id="317" r:id="rId6"/>
    <p:sldId id="318" r:id="rId7"/>
    <p:sldId id="282" r:id="rId8"/>
    <p:sldId id="271" r:id="rId9"/>
    <p:sldId id="272" r:id="rId10"/>
    <p:sldId id="273" r:id="rId11"/>
    <p:sldId id="310" r:id="rId12"/>
    <p:sldId id="312" r:id="rId13"/>
    <p:sldId id="313" r:id="rId14"/>
    <p:sldId id="315" r:id="rId15"/>
    <p:sldId id="283" r:id="rId16"/>
    <p:sldId id="286" r:id="rId17"/>
    <p:sldId id="287" r:id="rId18"/>
    <p:sldId id="284" r:id="rId19"/>
    <p:sldId id="285"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6" r:id="rId38"/>
    <p:sldId id="307" r:id="rId39"/>
    <p:sldId id="308" r:id="rId40"/>
    <p:sldId id="309" r:id="rId41"/>
  </p:sldIdLst>
  <p:sldSz cx="9144000" cy="6858000" type="screen4x3"/>
  <p:notesSz cx="7010400" cy="92964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CC0000"/>
    <a:srgbClr val="008000"/>
    <a:srgbClr val="FFFFFF"/>
    <a:srgbClr val="FFFF99"/>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71325" autoAdjust="0"/>
  </p:normalViewPr>
  <p:slideViewPr>
    <p:cSldViewPr>
      <p:cViewPr varScale="1">
        <p:scale>
          <a:sx n="79" d="100"/>
          <a:sy n="79" d="100"/>
        </p:scale>
        <p:origin x="192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4DD1A01-32D3-4E8B-9E20-CE805FDAC7CD}" type="datetimeFigureOut">
              <a:rPr lang="en-US" smtClean="0"/>
              <a:t>2/10/2021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4A362A1-DBD3-4E3C-873A-4424086F3144}" type="slidenum">
              <a:rPr lang="en-US" smtClean="0"/>
              <a:t>‹#›</a:t>
            </a:fld>
            <a:endParaRPr lang="en-US"/>
          </a:p>
        </p:txBody>
      </p:sp>
    </p:spTree>
    <p:extLst>
      <p:ext uri="{BB962C8B-B14F-4D97-AF65-F5344CB8AC3E}">
        <p14:creationId xmlns:p14="http://schemas.microsoft.com/office/powerpoint/2010/main" val="354321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Start Card – This presentation will walk you through the process of obtaining a start card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4A362A1-DBD3-4E3C-873A-4424086F3144}" type="slidenum">
              <a:rPr lang="en-US" smtClean="0"/>
              <a:t>1</a:t>
            </a:fld>
            <a:endParaRPr lang="en-US"/>
          </a:p>
        </p:txBody>
      </p:sp>
    </p:spTree>
    <p:extLst>
      <p:ext uri="{BB962C8B-B14F-4D97-AF65-F5344CB8AC3E}">
        <p14:creationId xmlns:p14="http://schemas.microsoft.com/office/powerpoint/2010/main" val="121489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-Place of Use</a:t>
            </a:r>
          </a:p>
          <a:p>
            <a:r>
              <a:rPr lang="en-US" sz="1200" kern="1200" dirty="0" smtClean="0">
                <a:solidFill>
                  <a:schemeClr val="tx1"/>
                </a:solidFill>
                <a:effectLst/>
                <a:latin typeface="+mn-lt"/>
                <a:ea typeface="+mn-ea"/>
                <a:cs typeface="+mn-cs"/>
              </a:rPr>
              <a:t>-Applications Map: </a:t>
            </a:r>
            <a:r>
              <a:rPr lang="en-US" sz="1200" b="1" kern="1200" dirty="0" smtClean="0">
                <a:solidFill>
                  <a:schemeClr val="tx1"/>
                </a:solidFill>
                <a:effectLst/>
                <a:latin typeface="+mn-lt"/>
                <a:ea typeface="+mn-ea"/>
                <a:cs typeface="+mn-cs"/>
              </a:rPr>
              <a:t>Municipalities are exempt from filing a map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-Signatures</a:t>
            </a:r>
          </a:p>
          <a:p>
            <a:r>
              <a:rPr lang="en-US" sz="1200" kern="1200" dirty="0" smtClean="0">
                <a:solidFill>
                  <a:schemeClr val="tx1"/>
                </a:solidFill>
                <a:effectLst/>
                <a:latin typeface="+mn-lt"/>
                <a:ea typeface="+mn-ea"/>
                <a:cs typeface="+mn-cs"/>
              </a:rPr>
              <a:t>-Filing Fee: Begins at $150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284633-2462-4D6D-A5CE-D2FB8BAA0649}" type="slidenum">
              <a:rPr lang="en-US" smtClean="0"/>
              <a:t>10</a:t>
            </a:fld>
            <a:endParaRPr lang="en-US"/>
          </a:p>
        </p:txBody>
      </p:sp>
    </p:spTree>
    <p:extLst>
      <p:ext uri="{BB962C8B-B14F-4D97-AF65-F5344CB8AC3E}">
        <p14:creationId xmlns:p14="http://schemas.microsoft.com/office/powerpoint/2010/main" val="94094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Basis of the water right, </a:t>
            </a:r>
            <a:r>
              <a:rPr lang="en-US" sz="1200" i="1" kern="1200" dirty="0" smtClean="0">
                <a:solidFill>
                  <a:schemeClr val="tx1"/>
                </a:solidFill>
                <a:effectLst/>
                <a:latin typeface="+mn-lt"/>
                <a:ea typeface="+mn-ea"/>
                <a:cs typeface="+mn-cs"/>
              </a:rPr>
              <a:t>what type of application are you going to file?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-New Water: Application to Appropriate</a:t>
            </a:r>
          </a:p>
          <a:p>
            <a:r>
              <a:rPr lang="en-US" sz="1200" kern="1200" dirty="0" smtClean="0">
                <a:solidFill>
                  <a:schemeClr val="tx1"/>
                </a:solidFill>
                <a:effectLst/>
                <a:latin typeface="+mn-lt"/>
                <a:ea typeface="+mn-ea"/>
                <a:cs typeface="+mn-cs"/>
              </a:rPr>
              <a:t>-Existing Water and want to change something other than ownership: change application. Either permanent or temporary (under 1 year)</a:t>
            </a:r>
          </a:p>
          <a:p>
            <a:r>
              <a:rPr lang="en-US" sz="1200" kern="1200" dirty="0" smtClean="0">
                <a:solidFill>
                  <a:schemeClr val="tx1"/>
                </a:solidFill>
                <a:effectLst/>
                <a:latin typeface="+mn-lt"/>
                <a:ea typeface="+mn-ea"/>
                <a:cs typeface="+mn-cs"/>
              </a:rPr>
              <a:t>-Contractual Water: Most often Weber Basin Water Conservancy District: Exchange</a:t>
            </a:r>
          </a:p>
          <a:p>
            <a:r>
              <a:rPr lang="en-US" sz="1200" kern="1200" dirty="0" smtClean="0">
                <a:solidFill>
                  <a:schemeClr val="tx1"/>
                </a:solidFill>
                <a:effectLst/>
                <a:latin typeface="+mn-lt"/>
                <a:ea typeface="+mn-ea"/>
                <a:cs typeface="+mn-cs"/>
              </a:rPr>
              <a:t>-Shares: Irrigation Company actually owns the water, so they will also be a party on the change app and will need to sign</a:t>
            </a:r>
          </a:p>
          <a:p>
            <a:endParaRPr lang="en-US" sz="1200" kern="1200" dirty="0" smtClean="0">
              <a:solidFill>
                <a:schemeClr val="tx1"/>
              </a:solidFill>
              <a:effectLst/>
              <a:latin typeface="+mn-lt"/>
              <a:ea typeface="+mn-ea"/>
              <a:cs typeface="+mn-cs"/>
            </a:endParaRPr>
          </a:p>
          <a:p>
            <a:endParaRPr lang="en-US" baseline="0" dirty="0" smtClean="0"/>
          </a:p>
          <a:p>
            <a:r>
              <a:rPr lang="en-US" baseline="0" dirty="0" smtClean="0"/>
              <a:t>“You want to file a change application.  Great.  What existing water right will you use?  Where will you divert?  Where will you use the water?  How will you use the water?”</a:t>
            </a:r>
            <a:endParaRPr lang="en-US" dirty="0"/>
          </a:p>
        </p:txBody>
      </p:sp>
      <p:sp>
        <p:nvSpPr>
          <p:cNvPr id="4" name="Slide Number Placeholder 3"/>
          <p:cNvSpPr>
            <a:spLocks noGrp="1"/>
          </p:cNvSpPr>
          <p:nvPr>
            <p:ph type="sldNum" sz="quarter" idx="10"/>
          </p:nvPr>
        </p:nvSpPr>
        <p:spPr/>
        <p:txBody>
          <a:bodyPr/>
          <a:lstStyle/>
          <a:p>
            <a:fld id="{34A362A1-DBD3-4E3C-873A-4424086F3144}" type="slidenum">
              <a:rPr lang="en-US" smtClean="0"/>
              <a:t>11</a:t>
            </a:fld>
            <a:endParaRPr lang="en-US"/>
          </a:p>
        </p:txBody>
      </p:sp>
    </p:spTree>
    <p:extLst>
      <p:ext uri="{BB962C8B-B14F-4D97-AF65-F5344CB8AC3E}">
        <p14:creationId xmlns:p14="http://schemas.microsoft.com/office/powerpoint/2010/main" val="126938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-Proper Ownership: Whether on our records, as a shareholder, or a contract owner you will need to check to make sure your name is reflected. A Change cannot be filed unless you are the owner of record. </a:t>
            </a:r>
          </a:p>
          <a:p>
            <a:r>
              <a:rPr lang="en-US" sz="1200" kern="1200" dirty="0" smtClean="0">
                <a:solidFill>
                  <a:schemeClr val="tx1"/>
                </a:solidFill>
                <a:effectLst/>
                <a:latin typeface="+mn-lt"/>
                <a:ea typeface="+mn-ea"/>
                <a:cs typeface="+mn-cs"/>
              </a:rPr>
              <a:t>(If you buy a share from your neighbor be sure to go to the irrigation company to get a new share certificate released in your name.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-Segregation Needed b/c</a:t>
            </a:r>
          </a:p>
          <a:p>
            <a:r>
              <a:rPr lang="en-US" sz="1200" kern="1200" dirty="0" smtClean="0">
                <a:solidFill>
                  <a:schemeClr val="tx1"/>
                </a:solidFill>
                <a:effectLst/>
                <a:latin typeface="+mn-lt"/>
                <a:ea typeface="+mn-ea"/>
                <a:cs typeface="+mn-cs"/>
              </a:rPr>
              <a:t>	You have only want to file a change on a portion of your water right</a:t>
            </a:r>
          </a:p>
          <a:p>
            <a:r>
              <a:rPr lang="en-US" sz="1200" kern="1200" dirty="0" smtClean="0">
                <a:solidFill>
                  <a:schemeClr val="tx1"/>
                </a:solidFill>
                <a:effectLst/>
                <a:latin typeface="+mn-lt"/>
                <a:ea typeface="+mn-ea"/>
                <a:cs typeface="+mn-cs"/>
              </a:rPr>
              <a:t>	You are one of several owners and want to change your portion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-Proper Evaluation: If you have a water use group where more than one water right is involved that is unevaluated, that will need to be addressed before moving forward with an application.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A362A1-DBD3-4E3C-873A-4424086F3144}" type="slidenum">
              <a:rPr lang="en-US" smtClean="0"/>
              <a:t>12</a:t>
            </a:fld>
            <a:endParaRPr lang="en-US"/>
          </a:p>
        </p:txBody>
      </p:sp>
    </p:spTree>
    <p:extLst>
      <p:ext uri="{BB962C8B-B14F-4D97-AF65-F5344CB8AC3E}">
        <p14:creationId xmlns:p14="http://schemas.microsoft.com/office/powerpoint/2010/main" val="2720440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Take a small portion out to change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Part of a project is complete (4 lot subdivision example)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Irrigation shares, aka “Share Statement”, taking a small portion of an irrigation company’s water and creating your own water right in order to file a change app.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Just because you want your own water right number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5FBD21-7723-4EC3-9417-489A12B436F0}" type="slidenum">
              <a:rPr lang="en-US" smtClean="0"/>
              <a:t>13</a:t>
            </a:fld>
            <a:endParaRPr lang="en-US" dirty="0"/>
          </a:p>
        </p:txBody>
      </p:sp>
    </p:spTree>
    <p:extLst>
      <p:ext uri="{BB962C8B-B14F-4D97-AF65-F5344CB8AC3E}">
        <p14:creationId xmlns:p14="http://schemas.microsoft.com/office/powerpoint/2010/main" val="1340607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Start with WR # (parent right)</a:t>
            </a:r>
          </a:p>
          <a:p>
            <a:pPr marL="171450" indent="-171450">
              <a:buFontTx/>
              <a:buChar char="-"/>
            </a:pPr>
            <a:endParaRPr lang="en-US"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Amount of water/uses, if the water right is unevaluated it cannot be split our wizard should flag this issue</a:t>
            </a:r>
          </a:p>
          <a:p>
            <a:pPr marL="171450" indent="-171450">
              <a:buFontTx/>
              <a:buChar char="-"/>
            </a:pPr>
            <a:endParaRPr lang="en-US" sz="1200" kern="1200" dirty="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 Change </a:t>
            </a:r>
            <a:r>
              <a:rPr lang="en-US" sz="1200" kern="1200" dirty="0" smtClean="0">
                <a:solidFill>
                  <a:schemeClr val="tx1"/>
                </a:solidFill>
                <a:effectLst/>
                <a:latin typeface="+mn-lt"/>
                <a:ea typeface="+mn-ea"/>
                <a:cs typeface="+mn-cs"/>
              </a:rPr>
              <a:t>applications will also need to </a:t>
            </a:r>
            <a:r>
              <a:rPr lang="en-US" sz="1200" kern="1200" smtClean="0">
                <a:solidFill>
                  <a:schemeClr val="tx1"/>
                </a:solidFill>
                <a:effectLst/>
                <a:latin typeface="+mn-lt"/>
                <a:ea typeface="+mn-ea"/>
                <a:cs typeface="+mn-cs"/>
              </a:rPr>
              <a:t>be segregated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-Left side (parent side) will autofill from our website. The right side will be where you tell us what you are segregating out. Be sure to make sure the amount of water correlates to its </a:t>
            </a:r>
            <a:r>
              <a:rPr lang="en-US" sz="1200" kern="1200" smtClean="0">
                <a:solidFill>
                  <a:schemeClr val="tx1"/>
                </a:solidFill>
                <a:effectLst/>
                <a:latin typeface="+mn-lt"/>
                <a:ea typeface="+mn-ea"/>
                <a:cs typeface="+mn-cs"/>
              </a:rPr>
              <a:t>uses.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-Owners of Record will show up at the bottom, you can click which owner </a:t>
            </a:r>
            <a:r>
              <a:rPr lang="en-US" sz="1200" kern="1200" smtClean="0">
                <a:solidFill>
                  <a:schemeClr val="tx1"/>
                </a:solidFill>
                <a:effectLst/>
                <a:latin typeface="+mn-lt"/>
                <a:ea typeface="+mn-ea"/>
                <a:cs typeface="+mn-cs"/>
              </a:rPr>
              <a:t>you are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-Signature: JT – both JTs will need to sign, Trust – trustee will need to sign, Company – indicate if you are manager </a:t>
            </a:r>
            <a:r>
              <a:rPr lang="en-US" sz="1200" kern="1200" dirty="0" err="1" smtClean="0">
                <a:solidFill>
                  <a:schemeClr val="tx1"/>
                </a:solidFill>
                <a:effectLst/>
                <a:latin typeface="+mn-lt"/>
                <a:ea typeface="+mn-ea"/>
                <a:cs typeface="+mn-cs"/>
              </a:rPr>
              <a:t>etc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5FBD21-7723-4EC3-9417-489A12B436F0}" type="slidenum">
              <a:rPr lang="en-US" smtClean="0"/>
              <a:t>14</a:t>
            </a:fld>
            <a:endParaRPr lang="en-US" dirty="0"/>
          </a:p>
        </p:txBody>
      </p:sp>
    </p:spTree>
    <p:extLst>
      <p:ext uri="{BB962C8B-B14F-4D97-AF65-F5344CB8AC3E}">
        <p14:creationId xmlns:p14="http://schemas.microsoft.com/office/powerpoint/2010/main" val="92764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-Used</a:t>
            </a:r>
            <a:r>
              <a:rPr lang="en-US" baseline="0" smtClean="0"/>
              <a:t> to describe place of use</a:t>
            </a:r>
          </a:p>
          <a:p>
            <a:r>
              <a:rPr lang="en-US" baseline="0" smtClean="0"/>
              <a:t>-Utah has two grid systems:</a:t>
            </a:r>
          </a:p>
          <a:p>
            <a:r>
              <a:rPr lang="en-US" baseline="0" smtClean="0"/>
              <a:t>	Salt Lake Basin Meridian: starts at temple square</a:t>
            </a:r>
          </a:p>
          <a:p>
            <a:r>
              <a:rPr lang="en-US" smtClean="0"/>
              <a:t>	Uintah Special</a:t>
            </a:r>
            <a:r>
              <a:rPr lang="en-US" baseline="0" smtClean="0"/>
              <a:t> Meridian: Around Duchesne county</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15</a:t>
            </a:fld>
            <a:endParaRPr lang="en-US"/>
          </a:p>
        </p:txBody>
      </p:sp>
    </p:spTree>
    <p:extLst>
      <p:ext uri="{BB962C8B-B14F-4D97-AF65-F5344CB8AC3E}">
        <p14:creationId xmlns:p14="http://schemas.microsoft.com/office/powerpoint/2010/main" val="3318314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Salt Lake Basin covers most of</a:t>
            </a:r>
            <a:r>
              <a:rPr lang="en-US" baseline="0" smtClean="0"/>
              <a:t> the state, so this is the default system we use. Begins as temple square</a:t>
            </a:r>
          </a:p>
          <a:p>
            <a:r>
              <a:rPr lang="en-US" baseline="0" smtClean="0"/>
              <a:t>Uintah Special is located roughly 9 miles North of Roosevelt</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16</a:t>
            </a:fld>
            <a:endParaRPr lang="en-US"/>
          </a:p>
        </p:txBody>
      </p:sp>
    </p:spTree>
    <p:extLst>
      <p:ext uri="{BB962C8B-B14F-4D97-AF65-F5344CB8AC3E}">
        <p14:creationId xmlns:p14="http://schemas.microsoft.com/office/powerpoint/2010/main" val="4123371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problems this can cause:</a:t>
            </a:r>
          </a:p>
          <a:p>
            <a:endParaRPr lang="en-US" dirty="0" smtClean="0"/>
          </a:p>
          <a:p>
            <a:pPr marL="228587" indent="-228587">
              <a:buAutoNum type="arabicParenR"/>
            </a:pPr>
            <a:r>
              <a:rPr lang="en-US" dirty="0" smtClean="0"/>
              <a:t>Increase</a:t>
            </a:r>
            <a:r>
              <a:rPr lang="en-US" baseline="0" dirty="0" smtClean="0"/>
              <a:t> time to a decision by a month or more, if advertised incorrectly</a:t>
            </a:r>
          </a:p>
          <a:p>
            <a:pPr marL="228587" indent="-228587">
              <a:buAutoNum type="arabicParenR"/>
            </a:pPr>
            <a:r>
              <a:rPr lang="en-US" baseline="0" dirty="0" smtClean="0"/>
              <a:t>Could require a change application to be filed to correct the description (Another filing fee for a change app and more time)</a:t>
            </a:r>
          </a:p>
          <a:p>
            <a:pPr marL="228587" indent="-228587">
              <a:buAutoNum type="arabicParenR"/>
            </a:pPr>
            <a:endParaRPr lang="en-US" baseline="0" dirty="0" smtClean="0"/>
          </a:p>
          <a:p>
            <a:pPr marL="228587" indent="-228587">
              <a:buAutoNum type="arabicParenR"/>
            </a:pPr>
            <a:endParaRPr lang="en-US" baseline="0" dirty="0" smtClean="0"/>
          </a:p>
        </p:txBody>
      </p:sp>
      <p:sp>
        <p:nvSpPr>
          <p:cNvPr id="4" name="Slide Number Placeholder 3"/>
          <p:cNvSpPr>
            <a:spLocks noGrp="1"/>
          </p:cNvSpPr>
          <p:nvPr>
            <p:ph type="sldNum" sz="quarter" idx="10"/>
          </p:nvPr>
        </p:nvSpPr>
        <p:spPr/>
        <p:txBody>
          <a:bodyPr/>
          <a:lstStyle/>
          <a:p>
            <a:fld id="{A5284633-2462-4D6D-A5CE-D2FB8BAA0649}" type="slidenum">
              <a:rPr lang="en-US" smtClean="0"/>
              <a:t>17</a:t>
            </a:fld>
            <a:endParaRPr lang="en-US"/>
          </a:p>
        </p:txBody>
      </p:sp>
    </p:spTree>
    <p:extLst>
      <p:ext uri="{BB962C8B-B14F-4D97-AF65-F5344CB8AC3E}">
        <p14:creationId xmlns:p14="http://schemas.microsoft.com/office/powerpoint/2010/main" val="631484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Township:</a:t>
            </a:r>
            <a:r>
              <a:rPr lang="en-US" baseline="0" dirty="0" smtClean="0"/>
              <a:t> 6 mile square area that goes north and south. Each can be broken into 36 sections.</a:t>
            </a:r>
          </a:p>
          <a:p>
            <a:endParaRPr lang="en-US" baseline="0" dirty="0" smtClean="0"/>
          </a:p>
          <a:p>
            <a:r>
              <a:rPr lang="en-US" baseline="0" dirty="0" smtClean="0"/>
              <a:t>Range: East and West rows in PLSS grid. </a:t>
            </a:r>
          </a:p>
          <a:p>
            <a:endParaRPr lang="en-US" baseline="0" dirty="0" smtClean="0"/>
          </a:p>
          <a:p>
            <a:r>
              <a:rPr lang="en-US" baseline="0" dirty="0" smtClean="0"/>
              <a:t>Each of the 36 sections are 1 mile each = 640 acres.</a:t>
            </a:r>
          </a:p>
          <a:p>
            <a:endParaRPr lang="en-US" baseline="0" dirty="0" smtClean="0"/>
          </a:p>
          <a:p>
            <a:r>
              <a:rPr lang="en-US" baseline="0" dirty="0" smtClean="0"/>
              <a:t>¼ ¼ = 40 acre tract</a:t>
            </a:r>
          </a:p>
          <a:p>
            <a:endParaRPr lang="en-US" baseline="0" dirty="0" smtClean="0"/>
          </a:p>
          <a:p>
            <a:endParaRPr lang="en-US" dirty="0" smtClean="0"/>
          </a:p>
          <a:p>
            <a:r>
              <a:rPr lang="en-US" dirty="0" smtClean="0"/>
              <a:t>Rivers,</a:t>
            </a:r>
            <a:r>
              <a:rPr lang="en-US" baseline="0" dirty="0" smtClean="0"/>
              <a:t> lakes, mountains, state borders are a few things that can cause irregular townships and sections which cause lots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18</a:t>
            </a:fld>
            <a:endParaRPr lang="en-US"/>
          </a:p>
        </p:txBody>
      </p:sp>
    </p:spTree>
    <p:extLst>
      <p:ext uri="{BB962C8B-B14F-4D97-AF65-F5344CB8AC3E}">
        <p14:creationId xmlns:p14="http://schemas.microsoft.com/office/powerpoint/2010/main" val="507636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section has sections corners:</a:t>
            </a:r>
          </a:p>
          <a:p>
            <a:endParaRPr lang="en-US" dirty="0" smtClean="0"/>
          </a:p>
          <a:p>
            <a:r>
              <a:rPr lang="en-US" dirty="0" smtClean="0"/>
              <a:t>NE</a:t>
            </a:r>
            <a:r>
              <a:rPr lang="en-US" baseline="0" dirty="0" smtClean="0"/>
              <a:t> Corner</a:t>
            </a:r>
          </a:p>
          <a:p>
            <a:r>
              <a:rPr lang="en-US" baseline="0" dirty="0" smtClean="0"/>
              <a:t>N Quarter Corner (even though it is not a true corner)</a:t>
            </a:r>
          </a:p>
          <a:p>
            <a:r>
              <a:rPr lang="en-US" baseline="0" dirty="0" smtClean="0"/>
              <a:t>NW Corner</a:t>
            </a:r>
          </a:p>
          <a:p>
            <a:r>
              <a:rPr lang="en-US" baseline="0" dirty="0" smtClean="0"/>
              <a:t>ETC</a:t>
            </a:r>
            <a:br>
              <a:rPr lang="en-US" baseline="0" dirty="0" smtClean="0"/>
            </a:br>
            <a:endParaRPr lang="en-US" baseline="0" dirty="0"/>
          </a:p>
        </p:txBody>
      </p:sp>
      <p:sp>
        <p:nvSpPr>
          <p:cNvPr id="4" name="Slide Number Placeholder 3"/>
          <p:cNvSpPr>
            <a:spLocks noGrp="1"/>
          </p:cNvSpPr>
          <p:nvPr>
            <p:ph type="sldNum" sz="quarter" idx="10"/>
          </p:nvPr>
        </p:nvSpPr>
        <p:spPr/>
        <p:txBody>
          <a:bodyPr/>
          <a:lstStyle/>
          <a:p>
            <a:fld id="{A5284633-2462-4D6D-A5CE-D2FB8BAA0649}" type="slidenum">
              <a:rPr lang="en-US" smtClean="0"/>
              <a:t>19</a:t>
            </a:fld>
            <a:endParaRPr lang="en-US"/>
          </a:p>
        </p:txBody>
      </p:sp>
    </p:spTree>
    <p:extLst>
      <p:ext uri="{BB962C8B-B14F-4D97-AF65-F5344CB8AC3E}">
        <p14:creationId xmlns:p14="http://schemas.microsoft.com/office/powerpoint/2010/main" val="150414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a:t>
            </a:fld>
            <a:endParaRPr lang="en-US"/>
          </a:p>
        </p:txBody>
      </p:sp>
    </p:spTree>
    <p:extLst>
      <p:ext uri="{BB962C8B-B14F-4D97-AF65-F5344CB8AC3E}">
        <p14:creationId xmlns:p14="http://schemas.microsoft.com/office/powerpoint/2010/main" val="28138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20</a:t>
            </a:fld>
            <a:endParaRPr lang="en-US"/>
          </a:p>
        </p:txBody>
      </p:sp>
    </p:spTree>
    <p:extLst>
      <p:ext uri="{BB962C8B-B14F-4D97-AF65-F5344CB8AC3E}">
        <p14:creationId xmlns:p14="http://schemas.microsoft.com/office/powerpoint/2010/main" val="2144700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21</a:t>
            </a:fld>
            <a:endParaRPr lang="en-US"/>
          </a:p>
        </p:txBody>
      </p:sp>
    </p:spTree>
    <p:extLst>
      <p:ext uri="{BB962C8B-B14F-4D97-AF65-F5344CB8AC3E}">
        <p14:creationId xmlns:p14="http://schemas.microsoft.com/office/powerpoint/2010/main" val="2145858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22</a:t>
            </a:fld>
            <a:endParaRPr lang="en-US"/>
          </a:p>
        </p:txBody>
      </p:sp>
    </p:spTree>
    <p:extLst>
      <p:ext uri="{BB962C8B-B14F-4D97-AF65-F5344CB8AC3E}">
        <p14:creationId xmlns:p14="http://schemas.microsoft.com/office/powerpoint/2010/main" val="97732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CFS = Rate of Flow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 = Volume, 1 acre of land with water a foot deep</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23</a:t>
            </a:fld>
            <a:endParaRPr lang="en-US"/>
          </a:p>
        </p:txBody>
      </p:sp>
    </p:spTree>
    <p:extLst>
      <p:ext uri="{BB962C8B-B14F-4D97-AF65-F5344CB8AC3E}">
        <p14:creationId xmlns:p14="http://schemas.microsoft.com/office/powerpoint/2010/main" val="242452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smtClean="0">
                <a:solidFill>
                  <a:schemeClr val="tx1"/>
                </a:solidFill>
                <a:effectLst/>
                <a:latin typeface="+mn-lt"/>
                <a:ea typeface="+mn-ea"/>
                <a:cs typeface="+mn-cs"/>
              </a:rPr>
              <a:t>Irrigation</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Duty values vary by area, find them on map. The adjudication</a:t>
            </a:r>
            <a:r>
              <a:rPr lang="en-US" sz="1200" kern="1200" baseline="0" dirty="0" smtClean="0">
                <a:solidFill>
                  <a:schemeClr val="tx1"/>
                </a:solidFill>
                <a:effectLst/>
                <a:latin typeface="+mn-lt"/>
                <a:ea typeface="+mn-ea"/>
                <a:cs typeface="+mn-cs"/>
              </a:rPr>
              <a:t> process and </a:t>
            </a:r>
            <a:r>
              <a:rPr lang="en-US" sz="1200" kern="1200" dirty="0" smtClean="0">
                <a:solidFill>
                  <a:schemeClr val="tx1"/>
                </a:solidFill>
                <a:effectLst/>
                <a:latin typeface="+mn-lt"/>
                <a:ea typeface="+mn-ea"/>
                <a:cs typeface="+mn-cs"/>
              </a:rPr>
              <a:t>Decrees determine duty per area.</a:t>
            </a:r>
          </a:p>
          <a:p>
            <a:r>
              <a:rPr lang="en-US" sz="1200" kern="1200" dirty="0" smtClean="0">
                <a:solidFill>
                  <a:schemeClr val="tx1"/>
                </a:solidFill>
                <a:effectLst/>
                <a:latin typeface="+mn-lt"/>
                <a:ea typeface="+mn-ea"/>
                <a:cs typeface="+mn-cs"/>
              </a:rPr>
              <a:t>Per year actually means per irrigation season.</a:t>
            </a:r>
            <a:endParaRPr lang="en-US" sz="1200" i="1" u="sng" kern="1200" dirty="0" smtClean="0">
              <a:solidFill>
                <a:schemeClr val="tx1"/>
              </a:solidFill>
              <a:effectLst/>
              <a:latin typeface="+mn-lt"/>
              <a:ea typeface="+mn-ea"/>
              <a:cs typeface="+mn-cs"/>
            </a:endParaRPr>
          </a:p>
          <a:p>
            <a:endParaRPr lang="en-US" sz="1200" i="1" u="sng" kern="1200" dirty="0" smtClean="0">
              <a:solidFill>
                <a:schemeClr val="tx1"/>
              </a:solidFill>
              <a:effectLst/>
              <a:latin typeface="+mn-lt"/>
              <a:ea typeface="+mn-ea"/>
              <a:cs typeface="+mn-cs"/>
            </a:endParaRPr>
          </a:p>
          <a:p>
            <a:r>
              <a:rPr lang="en-US" sz="1200" i="1" u="sng" kern="1200" dirty="0" smtClean="0">
                <a:solidFill>
                  <a:schemeClr val="tx1"/>
                </a:solidFill>
                <a:effectLst/>
                <a:latin typeface="+mn-lt"/>
                <a:ea typeface="+mn-ea"/>
                <a:cs typeface="+mn-cs"/>
              </a:rPr>
              <a:t>Livestock: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ELU: Equivalent Live Stock Unit</a:t>
            </a:r>
          </a:p>
          <a:p>
            <a:r>
              <a:rPr lang="en-US" sz="1200" kern="1200" dirty="0" smtClean="0">
                <a:solidFill>
                  <a:schemeClr val="tx1"/>
                </a:solidFill>
                <a:effectLst/>
                <a:latin typeface="+mn-lt"/>
                <a:ea typeface="+mn-ea"/>
                <a:cs typeface="+mn-cs"/>
              </a:rPr>
              <a:t>Chickens = 33.3</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24</a:t>
            </a:fld>
            <a:endParaRPr lang="en-US"/>
          </a:p>
        </p:txBody>
      </p:sp>
    </p:spTree>
    <p:extLst>
      <p:ext uri="{BB962C8B-B14F-4D97-AF65-F5344CB8AC3E}">
        <p14:creationId xmlns:p14="http://schemas.microsoft.com/office/powerpoint/2010/main" val="4152995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25</a:t>
            </a:fld>
            <a:endParaRPr lang="en-US"/>
          </a:p>
        </p:txBody>
      </p:sp>
    </p:spTree>
    <p:extLst>
      <p:ext uri="{BB962C8B-B14F-4D97-AF65-F5344CB8AC3E}">
        <p14:creationId xmlns:p14="http://schemas.microsoft.com/office/powerpoint/2010/main" val="1213021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26</a:t>
            </a:fld>
            <a:endParaRPr lang="en-US"/>
          </a:p>
        </p:txBody>
      </p:sp>
    </p:spTree>
    <p:extLst>
      <p:ext uri="{BB962C8B-B14F-4D97-AF65-F5344CB8AC3E}">
        <p14:creationId xmlns:p14="http://schemas.microsoft.com/office/powerpoint/2010/main" val="420631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Will this rancher need to file a change application with us if he is switching from cattle to sheep? No, livestock is livestock, as long as he is converting correctly. </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27</a:t>
            </a:fld>
            <a:endParaRPr lang="en-US"/>
          </a:p>
        </p:txBody>
      </p:sp>
    </p:spTree>
    <p:extLst>
      <p:ext uri="{BB962C8B-B14F-4D97-AF65-F5344CB8AC3E}">
        <p14:creationId xmlns:p14="http://schemas.microsoft.com/office/powerpoint/2010/main" val="365071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Sample of Diversion and Depletion</a:t>
            </a:r>
          </a:p>
          <a:p>
            <a:endParaRPr lang="en-US" dirty="0" smtClean="0"/>
          </a:p>
          <a:p>
            <a:r>
              <a:rPr lang="en-US" dirty="0" smtClean="0"/>
              <a:t>Water right is for 2.0</a:t>
            </a:r>
            <a:r>
              <a:rPr lang="en-US" baseline="0" dirty="0" smtClean="0"/>
              <a:t> acres of irrigation (duty 4) = 8.0 AF</a:t>
            </a:r>
          </a:p>
          <a:p>
            <a:r>
              <a:rPr lang="en-US" baseline="0" dirty="0" smtClean="0"/>
              <a:t>Change to livestock</a:t>
            </a:r>
          </a:p>
          <a:p>
            <a:endParaRPr lang="en-US" baseline="0" dirty="0" smtClean="0"/>
          </a:p>
          <a:p>
            <a:r>
              <a:rPr lang="en-US" baseline="0" dirty="0" smtClean="0"/>
              <a:t>8.0 with a depletion of 50% = 4.0 AF of depletion</a:t>
            </a:r>
          </a:p>
          <a:p>
            <a:r>
              <a:rPr lang="en-US" baseline="0" dirty="0" smtClean="0"/>
              <a:t>Livestock is 100% depletive so the allowable diversion for a change app would be 4.0AF</a:t>
            </a:r>
          </a:p>
          <a:p>
            <a:endParaRPr lang="en-US" baseline="0" dirty="0" smtClean="0"/>
          </a:p>
          <a:p>
            <a:pPr defTabSz="914350">
              <a:defRPr/>
            </a:pPr>
            <a:r>
              <a:rPr lang="en-US" baseline="0" dirty="0" smtClean="0"/>
              <a:t>Historic use of irrigation would have been 8.0 AF of diversion and 4.0 AF of depletion</a:t>
            </a:r>
            <a:endParaRPr lang="en-US" dirty="0" smtClean="0"/>
          </a:p>
          <a:p>
            <a:r>
              <a:rPr lang="en-US" baseline="0" dirty="0" smtClean="0"/>
              <a:t>142.86 ELU (proposed change) would allow  4.0 AF of diversion and 4.0 AF of depletion</a:t>
            </a:r>
          </a:p>
          <a:p>
            <a:r>
              <a:rPr lang="en-US" baseline="0" dirty="0" smtClean="0"/>
              <a:t>Without diversion adjustment the historic depletion would have been exceeded, enlarging the water right.</a:t>
            </a:r>
          </a:p>
          <a:p>
            <a:endParaRPr lang="en-US" baseline="0" dirty="0" smtClean="0"/>
          </a:p>
        </p:txBody>
      </p:sp>
      <p:sp>
        <p:nvSpPr>
          <p:cNvPr id="4" name="Slide Number Placeholder 3"/>
          <p:cNvSpPr>
            <a:spLocks noGrp="1"/>
          </p:cNvSpPr>
          <p:nvPr>
            <p:ph type="sldNum" sz="quarter" idx="10"/>
          </p:nvPr>
        </p:nvSpPr>
        <p:spPr/>
        <p:txBody>
          <a:bodyPr/>
          <a:lstStyle/>
          <a:p>
            <a:fld id="{A5284633-2462-4D6D-A5CE-D2FB8BAA0649}" type="slidenum">
              <a:rPr lang="en-US" smtClean="0"/>
              <a:t>28</a:t>
            </a:fld>
            <a:endParaRPr lang="en-US"/>
          </a:p>
        </p:txBody>
      </p:sp>
    </p:spTree>
    <p:extLst>
      <p:ext uri="{BB962C8B-B14F-4D97-AF65-F5344CB8AC3E}">
        <p14:creationId xmlns:p14="http://schemas.microsoft.com/office/powerpoint/2010/main" val="1138301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Depletion is the amount that is not consumed by crop, evaporation, livestock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and returns to the natural source.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applications to appropriate we don’t worry about depletion because there is no historic use for the water. Change applications is where this applies. This is where haircuts come in because the historic diversion and depletion cannot be enlarged.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284633-2462-4D6D-A5CE-D2FB8BAA0649}" type="slidenum">
              <a:rPr lang="en-US" smtClean="0"/>
              <a:t>29</a:t>
            </a:fld>
            <a:endParaRPr lang="en-US"/>
          </a:p>
        </p:txBody>
      </p:sp>
    </p:spTree>
    <p:extLst>
      <p:ext uri="{BB962C8B-B14F-4D97-AF65-F5344CB8AC3E}">
        <p14:creationId xmlns:p14="http://schemas.microsoft.com/office/powerpoint/2010/main" val="124679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a:t>
            </a:fld>
            <a:endParaRPr lang="en-US"/>
          </a:p>
        </p:txBody>
      </p:sp>
    </p:spTree>
    <p:extLst>
      <p:ext uri="{BB962C8B-B14F-4D97-AF65-F5344CB8AC3E}">
        <p14:creationId xmlns:p14="http://schemas.microsoft.com/office/powerpoint/2010/main" val="2480669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rates of depletion are based on a study from Utah State (Consumptive Use of Irrigation Crops) utilizing stations around Utah measuring consumption in alfalfa. </a:t>
            </a:r>
            <a:endParaRPr lang="en-US" dirty="0" smtClean="0"/>
          </a:p>
          <a:p>
            <a:endParaRPr lang="en-US" dirty="0" smtClean="0"/>
          </a:p>
          <a:p>
            <a:endParaRPr lang="en-US" dirty="0" smtClean="0"/>
          </a:p>
          <a:p>
            <a:r>
              <a:rPr lang="en-US" dirty="0" smtClean="0"/>
              <a:t>Using Kamas Station for annual irrigation of</a:t>
            </a:r>
            <a:r>
              <a:rPr lang="en-US" baseline="0" dirty="0" smtClean="0"/>
              <a:t> alfalfa 19.29 inches or 1.6 feet, based on Dr. Hill’s Crop Consumption research.</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30</a:t>
            </a:fld>
            <a:endParaRPr lang="en-US"/>
          </a:p>
        </p:txBody>
      </p:sp>
    </p:spTree>
    <p:extLst>
      <p:ext uri="{BB962C8B-B14F-4D97-AF65-F5344CB8AC3E}">
        <p14:creationId xmlns:p14="http://schemas.microsoft.com/office/powerpoint/2010/main" val="3304302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31</a:t>
            </a:fld>
            <a:endParaRPr lang="en-US"/>
          </a:p>
        </p:txBody>
      </p:sp>
    </p:spTree>
    <p:extLst>
      <p:ext uri="{BB962C8B-B14F-4D97-AF65-F5344CB8AC3E}">
        <p14:creationId xmlns:p14="http://schemas.microsoft.com/office/powerpoint/2010/main" val="1425860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we had not taking depletion into account then the depletion amount under the change would exceed the original 6.36</a:t>
            </a:r>
          </a:p>
          <a:p>
            <a:endParaRPr lang="en-US" baseline="0" dirty="0" smtClean="0"/>
          </a:p>
          <a:p>
            <a:r>
              <a:rPr lang="en-US" baseline="0" dirty="0" smtClean="0"/>
              <a:t>The State Engineer’s office evaluates diversion and depletion on all change applications.  Most applications come in based on diversion only.  When the final order is issued the applicant may feel like water was taken away from him because it was not expected nor understood.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425860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33</a:t>
            </a:fld>
            <a:endParaRPr lang="en-US"/>
          </a:p>
        </p:txBody>
      </p:sp>
    </p:spTree>
    <p:extLst>
      <p:ext uri="{BB962C8B-B14F-4D97-AF65-F5344CB8AC3E}">
        <p14:creationId xmlns:p14="http://schemas.microsoft.com/office/powerpoint/2010/main" val="1209779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 Map Wizard on our website to propose the approx. POD and POU</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34</a:t>
            </a:fld>
            <a:endParaRPr lang="en-US"/>
          </a:p>
        </p:txBody>
      </p:sp>
    </p:spTree>
    <p:extLst>
      <p:ext uri="{BB962C8B-B14F-4D97-AF65-F5344CB8AC3E}">
        <p14:creationId xmlns:p14="http://schemas.microsoft.com/office/powerpoint/2010/main" val="2648766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Can be generated with signature lines, or can be turned off. If your map comes in separate from your app, signatures from all owners are needed.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35</a:t>
            </a:fld>
            <a:endParaRPr lang="en-US"/>
          </a:p>
        </p:txBody>
      </p:sp>
    </p:spTree>
    <p:extLst>
      <p:ext uri="{BB962C8B-B14F-4D97-AF65-F5344CB8AC3E}">
        <p14:creationId xmlns:p14="http://schemas.microsoft.com/office/powerpoint/2010/main" val="36254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Point out signature block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Place of use is NW of the NE and NE of the NE of section 31. Hatched area is the parcel line where you will be using the water.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Pink is POD, which will list below, which should match application.</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36</a:t>
            </a:fld>
            <a:endParaRPr lang="en-US"/>
          </a:p>
        </p:txBody>
      </p:sp>
    </p:spTree>
    <p:extLst>
      <p:ext uri="{BB962C8B-B14F-4D97-AF65-F5344CB8AC3E}">
        <p14:creationId xmlns:p14="http://schemas.microsoft.com/office/powerpoint/2010/main" val="576823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Red icon: Wells</a:t>
            </a:r>
          </a:p>
          <a:p>
            <a:r>
              <a:rPr lang="en-US" sz="1200" kern="1200" dirty="0" smtClean="0">
                <a:solidFill>
                  <a:schemeClr val="tx1"/>
                </a:solidFill>
                <a:effectLst/>
                <a:latin typeface="+mn-lt"/>
                <a:ea typeface="+mn-ea"/>
                <a:cs typeface="+mn-cs"/>
              </a:rPr>
              <a:t>Blue: Surface such as stream/river</a:t>
            </a:r>
          </a:p>
          <a:p>
            <a:r>
              <a:rPr lang="en-US" sz="1200" kern="1200" dirty="0" smtClean="0">
                <a:solidFill>
                  <a:schemeClr val="tx1"/>
                </a:solidFill>
                <a:effectLst/>
                <a:latin typeface="+mn-lt"/>
                <a:ea typeface="+mn-ea"/>
                <a:cs typeface="+mn-cs"/>
              </a:rPr>
              <a:t>#: Multiple water rights associated, click to create hyperlink</a:t>
            </a:r>
          </a:p>
          <a:p>
            <a:r>
              <a:rPr lang="en-US" sz="1200" kern="1200" dirty="0" smtClean="0">
                <a:solidFill>
                  <a:schemeClr val="tx1"/>
                </a:solidFill>
                <a:effectLst/>
                <a:latin typeface="+mn-lt"/>
                <a:ea typeface="+mn-ea"/>
                <a:cs typeface="+mn-cs"/>
              </a:rPr>
              <a:t>White lines are parcel lines. Checked Layers are 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Basemap</a:t>
            </a:r>
            <a:r>
              <a:rPr lang="en-US" sz="1200" kern="1200" dirty="0" smtClean="0">
                <a:solidFill>
                  <a:schemeClr val="tx1"/>
                </a:solidFill>
                <a:effectLst/>
                <a:latin typeface="+mn-lt"/>
                <a:ea typeface="+mn-ea"/>
                <a:cs typeface="+mn-cs"/>
              </a:rPr>
              <a:t>: Change to topo,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historical, roads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Search: WR #, App #, Address, Parcel</a:t>
            </a:r>
          </a:p>
          <a:p>
            <a:r>
              <a:rPr lang="en-US" sz="1200" kern="1200" dirty="0" smtClean="0">
                <a:solidFill>
                  <a:schemeClr val="tx1"/>
                </a:solidFill>
                <a:effectLst/>
                <a:latin typeface="+mn-lt"/>
                <a:ea typeface="+mn-ea"/>
                <a:cs typeface="+mn-cs"/>
              </a:rPr>
              <a:t>Note: Parcel may or may not need dashes, try both. May need to include four 0s after parcel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Tools: Print map, annotate, measure distance or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37</a:t>
            </a:fld>
            <a:endParaRPr lang="en-US"/>
          </a:p>
        </p:txBody>
      </p:sp>
    </p:spTree>
    <p:extLst>
      <p:ext uri="{BB962C8B-B14F-4D97-AF65-F5344CB8AC3E}">
        <p14:creationId xmlns:p14="http://schemas.microsoft.com/office/powerpoint/2010/main" val="1072345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38</a:t>
            </a:fld>
            <a:endParaRPr lang="en-US"/>
          </a:p>
        </p:txBody>
      </p:sp>
    </p:spTree>
    <p:extLst>
      <p:ext uri="{BB962C8B-B14F-4D97-AF65-F5344CB8AC3E}">
        <p14:creationId xmlns:p14="http://schemas.microsoft.com/office/powerpoint/2010/main" val="1600836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39</a:t>
            </a:fld>
            <a:endParaRPr lang="en-US"/>
          </a:p>
        </p:txBody>
      </p:sp>
    </p:spTree>
    <p:extLst>
      <p:ext uri="{BB962C8B-B14F-4D97-AF65-F5344CB8AC3E}">
        <p14:creationId xmlns:p14="http://schemas.microsoft.com/office/powerpoint/2010/main" val="53730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4</a:t>
            </a:fld>
            <a:endParaRPr lang="en-US"/>
          </a:p>
        </p:txBody>
      </p:sp>
    </p:spTree>
    <p:extLst>
      <p:ext uri="{BB962C8B-B14F-4D97-AF65-F5344CB8AC3E}">
        <p14:creationId xmlns:p14="http://schemas.microsoft.com/office/powerpoint/2010/main" val="3144662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40</a:t>
            </a:fld>
            <a:endParaRPr lang="en-US"/>
          </a:p>
        </p:txBody>
      </p:sp>
    </p:spTree>
    <p:extLst>
      <p:ext uri="{BB962C8B-B14F-4D97-AF65-F5344CB8AC3E}">
        <p14:creationId xmlns:p14="http://schemas.microsoft.com/office/powerpoint/2010/main" val="411633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Search tool:	Can search by name, application number, search on a map, address, parcel,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dirty="0" smtClean="0"/>
              <a:t>Discuss</a:t>
            </a:r>
            <a:r>
              <a:rPr lang="en-US" baseline="0" dirty="0" smtClean="0"/>
              <a:t> difference between water rights number and change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r>
              <a:rPr lang="en-US" baseline="0" dirty="0" smtClean="0"/>
              <a:t>Sometimes a single change can include multiple water rights. If you are looking for the original change application or its correspondence, it will be placed on the lowest water right number.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Applications, forms: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Find a link to all forms and wizards used here at division. </a:t>
            </a:r>
          </a:p>
          <a:p>
            <a:r>
              <a:rPr lang="en-US" sz="1200" kern="1200" dirty="0" smtClean="0">
                <a:solidFill>
                  <a:schemeClr val="tx1"/>
                </a:solidFill>
                <a:effectLst/>
                <a:latin typeface="+mn-lt"/>
                <a:ea typeface="+mn-ea"/>
                <a:cs typeface="+mn-cs"/>
              </a:rPr>
              <a:t>	*Address change: the easiest way is to update online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Policy by Water Right: Click here for an interactive map</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5</a:t>
            </a:fld>
            <a:endParaRPr lang="en-US"/>
          </a:p>
        </p:txBody>
      </p:sp>
    </p:spTree>
    <p:extLst>
      <p:ext uri="{BB962C8B-B14F-4D97-AF65-F5344CB8AC3E}">
        <p14:creationId xmlns:p14="http://schemas.microsoft.com/office/powerpoint/2010/main" val="238841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Area Map</a:t>
            </a:r>
          </a:p>
          <a:p>
            <a:r>
              <a:rPr lang="en-US" sz="1200" kern="1200" dirty="0" smtClean="0">
                <a:solidFill>
                  <a:schemeClr val="tx1"/>
                </a:solidFill>
                <a:effectLst/>
                <a:latin typeface="+mn-lt"/>
                <a:ea typeface="+mn-ea"/>
                <a:cs typeface="+mn-cs"/>
              </a:rPr>
              <a:t>Can click to retrieve policy for each specific area,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including specific information, decrees and ground management plans</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Click on Rich County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6</a:t>
            </a:fld>
            <a:endParaRPr lang="en-US"/>
          </a:p>
        </p:txBody>
      </p:sp>
    </p:spTree>
    <p:extLst>
      <p:ext uri="{BB962C8B-B14F-4D97-AF65-F5344CB8AC3E}">
        <p14:creationId xmlns:p14="http://schemas.microsoft.com/office/powerpoint/2010/main" val="42309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Management Section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Decrees (adjudication process or from a court case)</a:t>
            </a:r>
          </a:p>
          <a:p>
            <a:r>
              <a:rPr lang="en-US" sz="1200" kern="1200" dirty="0" smtClean="0">
                <a:solidFill>
                  <a:schemeClr val="tx1"/>
                </a:solidFill>
                <a:effectLst/>
                <a:latin typeface="+mn-lt"/>
                <a:ea typeface="+mn-ea"/>
                <a:cs typeface="+mn-cs"/>
              </a:rPr>
              <a:t>Groundwater Management Plans (3 year study)</a:t>
            </a:r>
          </a:p>
          <a:p>
            <a:r>
              <a:rPr lang="en-US" sz="1200" u="sng" kern="1200" dirty="0" smtClean="0">
                <a:solidFill>
                  <a:schemeClr val="tx1"/>
                </a:solidFill>
                <a:effectLst/>
                <a:latin typeface="+mn-lt"/>
                <a:ea typeface="+mn-ea"/>
                <a:cs typeface="+mn-cs"/>
              </a:rPr>
              <a:t>Sources Section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Find out if the area is open to new appropriates (application) or if it is closed and will need to file a change application</a:t>
            </a:r>
          </a:p>
          <a:p>
            <a:r>
              <a:rPr lang="en-US" sz="1200" u="sng" kern="1200" dirty="0" smtClean="0">
                <a:solidFill>
                  <a:schemeClr val="tx1"/>
                </a:solidFill>
                <a:effectLst/>
                <a:latin typeface="+mn-lt"/>
                <a:ea typeface="+mn-ea"/>
                <a:cs typeface="+mn-cs"/>
              </a:rPr>
              <a:t>General Section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Discusses general information in area such as: </a:t>
            </a:r>
          </a:p>
          <a:p>
            <a:r>
              <a:rPr lang="en-US" sz="1200" kern="1200" dirty="0" smtClean="0">
                <a:solidFill>
                  <a:schemeClr val="tx1"/>
                </a:solidFill>
                <a:effectLst/>
                <a:latin typeface="+mn-lt"/>
                <a:ea typeface="+mn-ea"/>
                <a:cs typeface="+mn-cs"/>
              </a:rPr>
              <a:t>	Where publishing will occur</a:t>
            </a:r>
          </a:p>
          <a:p>
            <a:r>
              <a:rPr lang="en-US" sz="1200" kern="1200" dirty="0" smtClean="0">
                <a:solidFill>
                  <a:schemeClr val="tx1"/>
                </a:solidFill>
                <a:effectLst/>
                <a:latin typeface="+mn-lt"/>
                <a:ea typeface="+mn-ea"/>
                <a:cs typeface="+mn-cs"/>
              </a:rPr>
              <a:t>	Duty Value</a:t>
            </a:r>
          </a:p>
          <a:p>
            <a:r>
              <a:rPr lang="en-US" sz="1200" kern="1200" dirty="0" smtClean="0">
                <a:solidFill>
                  <a:schemeClr val="tx1"/>
                </a:solidFill>
                <a:effectLst/>
                <a:latin typeface="+mn-lt"/>
                <a:ea typeface="+mn-ea"/>
                <a:cs typeface="+mn-cs"/>
              </a:rPr>
              <a:t>	Other permitting that may be needed</a:t>
            </a:r>
          </a:p>
          <a:p>
            <a:r>
              <a:rPr lang="en-US" sz="1200" u="sng" kern="1200" dirty="0" smtClean="0">
                <a:solidFill>
                  <a:schemeClr val="tx1"/>
                </a:solidFill>
                <a:effectLst/>
                <a:latin typeface="+mn-lt"/>
                <a:ea typeface="+mn-ea"/>
                <a:cs typeface="+mn-cs"/>
              </a:rPr>
              <a:t>References, Scanned Docs, Modeling Sections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Provides links to technical publications for the area</a:t>
            </a:r>
          </a:p>
          <a:p>
            <a:endParaRPr lang="en-US" baseline="0" dirty="0" smtClean="0"/>
          </a:p>
          <a:p>
            <a:r>
              <a:rPr lang="en-US" baseline="0" dirty="0" smtClean="0"/>
              <a:t>**Overall, this will help you determine which area you are in, what type of application you can file, and what policies are in that </a:t>
            </a:r>
            <a:r>
              <a:rPr lang="en-US" baseline="0" dirty="0" smtClean="0"/>
              <a:t>area. </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7</a:t>
            </a:fld>
            <a:endParaRPr lang="en-US"/>
          </a:p>
        </p:txBody>
      </p:sp>
    </p:spTree>
    <p:extLst>
      <p:ext uri="{BB962C8B-B14F-4D97-AF65-F5344CB8AC3E}">
        <p14:creationId xmlns:p14="http://schemas.microsoft.com/office/powerpoint/2010/main" val="177221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8</a:t>
            </a:fld>
            <a:endParaRPr lang="en-US"/>
          </a:p>
        </p:txBody>
      </p:sp>
    </p:spTree>
    <p:extLst>
      <p:ext uri="{BB962C8B-B14F-4D97-AF65-F5344CB8AC3E}">
        <p14:creationId xmlns:p14="http://schemas.microsoft.com/office/powerpoint/2010/main" val="359052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-Applicant Information: If there is more than one owner we need to know the owner’s interest on that water right. </a:t>
            </a:r>
          </a:p>
          <a:p>
            <a:r>
              <a:rPr lang="en-US" sz="1200" kern="1200" dirty="0" smtClean="0">
                <a:solidFill>
                  <a:schemeClr val="tx1"/>
                </a:solidFill>
                <a:effectLst/>
                <a:latin typeface="+mn-lt"/>
                <a:ea typeface="+mn-ea"/>
                <a:cs typeface="+mn-cs"/>
              </a:rPr>
              <a:t>-Water Source</a:t>
            </a:r>
          </a:p>
          <a:p>
            <a:r>
              <a:rPr lang="en-US" sz="1200" kern="1200" dirty="0" smtClean="0">
                <a:solidFill>
                  <a:schemeClr val="tx1"/>
                </a:solidFill>
                <a:effectLst/>
                <a:latin typeface="+mn-lt"/>
                <a:ea typeface="+mn-ea"/>
                <a:cs typeface="+mn-cs"/>
              </a:rPr>
              <a:t>-Amount of water</a:t>
            </a:r>
          </a:p>
          <a:p>
            <a:r>
              <a:rPr lang="en-US" sz="1200" kern="1200" dirty="0" smtClean="0">
                <a:solidFill>
                  <a:schemeClr val="tx1"/>
                </a:solidFill>
                <a:effectLst/>
                <a:latin typeface="+mn-lt"/>
                <a:ea typeface="+mn-ea"/>
                <a:cs typeface="+mn-cs"/>
              </a:rPr>
              <a:t>-Point of Diversion</a:t>
            </a:r>
            <a:r>
              <a:rPr lang="en-US" sz="1200" i="1" kern="1200" dirty="0" smtClean="0">
                <a:solidFill>
                  <a:schemeClr val="tx1"/>
                </a:solidFill>
                <a:effectLst/>
                <a:latin typeface="+mn-lt"/>
                <a:ea typeface="+mn-ea"/>
                <a:cs typeface="+mn-cs"/>
              </a:rPr>
              <a:t>: Although your application is just a proposal, you will want to be as accurate as possible as to a avoid having to do an amendatory change during the proof process. Your POD will need to be within 150 feet of your proposal.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-Water Use: How are you going to use the water?</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5284633-2462-4D6D-A5CE-D2FB8BAA0649}" type="slidenum">
              <a:rPr lang="en-US" smtClean="0"/>
              <a:t>9</a:t>
            </a:fld>
            <a:endParaRPr lang="en-US"/>
          </a:p>
        </p:txBody>
      </p:sp>
    </p:spTree>
    <p:extLst>
      <p:ext uri="{BB962C8B-B14F-4D97-AF65-F5344CB8AC3E}">
        <p14:creationId xmlns:p14="http://schemas.microsoft.com/office/powerpoint/2010/main" val="1412297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82385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What You Need to Know          </a:t>
            </a:r>
            <a:endParaRPr lang="en-US" altLang="en-US" b="1" dirty="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n-lt"/>
                <a:ea typeface="ヒラギノ角ゴ Pro W3" charset="-128"/>
                <a:sym typeface="Gill Sans" charset="0"/>
              </a:rPr>
              <a:t>Amber Loveland—April </a:t>
            </a:r>
            <a:r>
              <a:rPr lang="en-US" altLang="en-US" sz="2400" dirty="0" smtClean="0">
                <a:solidFill>
                  <a:srgbClr val="000000"/>
                </a:solidFill>
                <a:latin typeface="+mn-lt"/>
                <a:ea typeface="ヒラギノ角ゴ Pro W3" charset="-128"/>
                <a:sym typeface="Gill Sans" charset="0"/>
              </a:rPr>
              <a:t>2021</a:t>
            </a:r>
            <a:endParaRPr lang="en-US" altLang="en-US" sz="2400" dirty="0" smtClean="0">
              <a:solidFill>
                <a:srgbClr val="000000"/>
              </a:solidFill>
              <a:latin typeface="+mn-lt"/>
              <a:ea typeface="ヒラギノ角ゴ Pro W3" charset="-128"/>
              <a:sym typeface="Gill Sans" charset="0"/>
            </a:endParaRPr>
          </a:p>
          <a:p>
            <a:pPr algn="ctr" eaLnBrk="1" hangingPunct="1">
              <a:spcBef>
                <a:spcPct val="50000"/>
              </a:spcBef>
              <a:buFontTx/>
              <a:buNone/>
            </a:pPr>
            <a:endParaRPr lang="en-US" altLang="en-US" sz="1800" b="1" dirty="0">
              <a:solidFill>
                <a:srgbClr val="000000"/>
              </a:solidFill>
              <a:latin typeface="Verdana" pitchFamily="34" charset="0"/>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292600" y="1219200"/>
            <a:ext cx="4686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Filing </a:t>
            </a:r>
            <a:r>
              <a:rPr lang="en-US" altLang="en-US" sz="4800" b="1" dirty="0" smtClean="0">
                <a:solidFill>
                  <a:schemeClr val="tx2"/>
                </a:solidFill>
                <a:latin typeface="Times New Roman" pitchFamily="18" charset="0"/>
              </a:rPr>
              <a:t>Applications</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5309419" y="879987"/>
            <a:ext cx="3810000" cy="4953000"/>
          </a:xfrm>
        </p:spPr>
        <p:txBody>
          <a:bodyPr>
            <a:normAutofit fontScale="92500" lnSpcReduction="20000"/>
          </a:bodyPr>
          <a:lstStyle/>
          <a:p>
            <a:r>
              <a:rPr lang="en-US" dirty="0">
                <a:solidFill>
                  <a:schemeClr val="tx2"/>
                </a:solidFill>
              </a:rPr>
              <a:t>Place of use (POU</a:t>
            </a:r>
            <a:r>
              <a:rPr lang="en-US" dirty="0" smtClean="0">
                <a:solidFill>
                  <a:schemeClr val="tx2"/>
                </a:solidFill>
              </a:rPr>
              <a:t>); </a:t>
            </a:r>
          </a:p>
          <a:p>
            <a:pPr lvl="1"/>
            <a:r>
              <a:rPr lang="en-US" dirty="0" smtClean="0">
                <a:solidFill>
                  <a:schemeClr val="tx2"/>
                </a:solidFill>
              </a:rPr>
              <a:t>Location </a:t>
            </a:r>
            <a:r>
              <a:rPr lang="en-US" dirty="0">
                <a:solidFill>
                  <a:schemeClr val="tx2"/>
                </a:solidFill>
              </a:rPr>
              <a:t>where the beneficial use will </a:t>
            </a:r>
            <a:r>
              <a:rPr lang="en-US" dirty="0" smtClean="0">
                <a:solidFill>
                  <a:schemeClr val="tx2"/>
                </a:solidFill>
              </a:rPr>
              <a:t>occur</a:t>
            </a:r>
          </a:p>
          <a:p>
            <a:pPr lvl="1"/>
            <a:endParaRPr lang="en-US" dirty="0">
              <a:solidFill>
                <a:schemeClr val="tx2"/>
              </a:solidFill>
            </a:endParaRPr>
          </a:p>
          <a:p>
            <a:pPr lvl="0"/>
            <a:r>
              <a:rPr lang="en-US" dirty="0">
                <a:solidFill>
                  <a:schemeClr val="tx2"/>
                </a:solidFill>
              </a:rPr>
              <a:t>Application map, to identify specific </a:t>
            </a:r>
            <a:r>
              <a:rPr lang="en-US" dirty="0" smtClean="0">
                <a:solidFill>
                  <a:schemeClr val="tx2"/>
                </a:solidFill>
              </a:rPr>
              <a:t>parcels </a:t>
            </a:r>
            <a:r>
              <a:rPr lang="en-US" dirty="0">
                <a:solidFill>
                  <a:schemeClr val="tx2"/>
                </a:solidFill>
              </a:rPr>
              <a:t>on which the beneficial use will occur</a:t>
            </a:r>
            <a:r>
              <a:rPr lang="en-US" dirty="0" smtClean="0">
                <a:solidFill>
                  <a:schemeClr val="tx2"/>
                </a:solidFill>
              </a:rPr>
              <a:t>;</a:t>
            </a:r>
          </a:p>
          <a:p>
            <a:pPr lvl="0"/>
            <a:endParaRPr lang="en-US" dirty="0">
              <a:solidFill>
                <a:schemeClr val="tx2"/>
              </a:solidFill>
            </a:endParaRPr>
          </a:p>
          <a:p>
            <a:pPr lvl="0"/>
            <a:r>
              <a:rPr lang="en-US" dirty="0">
                <a:solidFill>
                  <a:schemeClr val="tx2"/>
                </a:solidFill>
              </a:rPr>
              <a:t>Signatures of all applicants/owners or legal agents</a:t>
            </a:r>
            <a:r>
              <a:rPr lang="en-US" dirty="0" smtClean="0">
                <a:solidFill>
                  <a:schemeClr val="tx2"/>
                </a:solidFill>
              </a:rPr>
              <a:t>;</a:t>
            </a:r>
          </a:p>
          <a:p>
            <a:pPr lvl="0"/>
            <a:endParaRPr lang="en-US" dirty="0">
              <a:solidFill>
                <a:schemeClr val="tx2"/>
              </a:solidFill>
            </a:endParaRPr>
          </a:p>
          <a:p>
            <a:pPr lvl="0"/>
            <a:r>
              <a:rPr lang="en-US" dirty="0">
                <a:solidFill>
                  <a:schemeClr val="tx2"/>
                </a:solidFill>
              </a:rPr>
              <a:t>Filing fee.</a:t>
            </a:r>
          </a:p>
          <a:p>
            <a:endParaRPr lang="en-US" dirty="0"/>
          </a:p>
        </p:txBody>
      </p:sp>
      <p:pic>
        <p:nvPicPr>
          <p:cNvPr id="2050" name="Picture 2" descr="G:\2012 WRT Photo Contest\2012_Photos\LabyrinthWei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85" r="3123"/>
          <a:stretch/>
        </p:blipFill>
        <p:spPr bwMode="auto">
          <a:xfrm>
            <a:off x="228600" y="879987"/>
            <a:ext cx="4928246" cy="5105400"/>
          </a:xfrm>
          <a:prstGeom prst="rect">
            <a:avLst/>
          </a:prstGeom>
          <a:noFill/>
          <a:ln w="952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3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838200" y="2324100"/>
            <a:chExt cx="9144000" cy="685800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38400" y="32385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4000" dirty="0" smtClean="0">
                <a:solidFill>
                  <a:schemeClr val="tx2"/>
                </a:solidFill>
              </a:rPr>
              <a:t>What You Need to Know</a:t>
            </a:r>
            <a:endParaRPr lang="en-US" sz="4000" dirty="0">
              <a:solidFill>
                <a:schemeClr val="tx2"/>
              </a:solidFill>
            </a:endParaRPr>
          </a:p>
        </p:txBody>
      </p:sp>
      <p:sp>
        <p:nvSpPr>
          <p:cNvPr id="3" name="Content Placeholder 2"/>
          <p:cNvSpPr>
            <a:spLocks noGrp="1"/>
          </p:cNvSpPr>
          <p:nvPr>
            <p:ph sz="half" idx="1"/>
          </p:nvPr>
        </p:nvSpPr>
        <p:spPr/>
        <p:txBody>
          <a:bodyPr/>
          <a:lstStyle/>
          <a:p>
            <a:r>
              <a:rPr lang="en-US" dirty="0" smtClean="0">
                <a:solidFill>
                  <a:schemeClr val="tx2"/>
                </a:solidFill>
              </a:rPr>
              <a:t>Basis of the water right</a:t>
            </a:r>
          </a:p>
          <a:p>
            <a:pPr lvl="1"/>
            <a:r>
              <a:rPr lang="en-US" dirty="0">
                <a:solidFill>
                  <a:schemeClr val="tx2"/>
                </a:solidFill>
              </a:rPr>
              <a:t>New water right</a:t>
            </a:r>
          </a:p>
          <a:p>
            <a:pPr lvl="1"/>
            <a:r>
              <a:rPr lang="en-US" dirty="0" smtClean="0">
                <a:solidFill>
                  <a:schemeClr val="tx2"/>
                </a:solidFill>
              </a:rPr>
              <a:t>Existing water right</a:t>
            </a:r>
          </a:p>
          <a:p>
            <a:pPr lvl="1"/>
            <a:r>
              <a:rPr lang="en-US" dirty="0" smtClean="0">
                <a:solidFill>
                  <a:schemeClr val="tx2"/>
                </a:solidFill>
              </a:rPr>
              <a:t>Contract</a:t>
            </a:r>
          </a:p>
          <a:p>
            <a:pPr lvl="1"/>
            <a:r>
              <a:rPr lang="en-US" dirty="0" smtClean="0">
                <a:solidFill>
                  <a:schemeClr val="tx2"/>
                </a:solidFill>
              </a:rPr>
              <a:t>Shares in a company</a:t>
            </a:r>
          </a:p>
          <a:p>
            <a:pPr marL="457200" lvl="1" indent="0">
              <a:buNone/>
            </a:pPr>
            <a:endParaRPr lang="en-US" dirty="0" smtClean="0">
              <a:solidFill>
                <a:schemeClr val="tx2"/>
              </a:solidFill>
            </a:endParaRPr>
          </a:p>
          <a:p>
            <a:r>
              <a:rPr lang="en-US" dirty="0">
                <a:solidFill>
                  <a:schemeClr val="tx2"/>
                </a:solidFill>
              </a:rPr>
              <a:t>Points of diversion</a:t>
            </a:r>
          </a:p>
          <a:p>
            <a:r>
              <a:rPr lang="en-US" dirty="0">
                <a:solidFill>
                  <a:schemeClr val="tx2"/>
                </a:solidFill>
              </a:rPr>
              <a:t>Places of use</a:t>
            </a:r>
          </a:p>
          <a:p>
            <a:r>
              <a:rPr lang="en-US" dirty="0">
                <a:solidFill>
                  <a:schemeClr val="tx2"/>
                </a:solidFill>
              </a:rPr>
              <a:t>Uses of the water</a:t>
            </a:r>
          </a:p>
          <a:p>
            <a:endParaRPr lang="en-US" dirty="0"/>
          </a:p>
        </p:txBody>
      </p:sp>
      <p:pic>
        <p:nvPicPr>
          <p:cNvPr id="1026" name="Picture 2" descr="G:\_WRT Photo Contests (all years)\2016 WRT Photo Contest\2. Inspection at the St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20" r="12363"/>
          <a:stretch/>
        </p:blipFill>
        <p:spPr bwMode="auto">
          <a:xfrm>
            <a:off x="4724400" y="1587909"/>
            <a:ext cx="3964858" cy="477183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8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838200" y="2324100"/>
            <a:chExt cx="9144000" cy="685800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38400" y="32385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solidFill>
                  <a:schemeClr val="tx2"/>
                </a:solidFill>
              </a:rPr>
              <a:t>Common Filing Mistakes</a:t>
            </a:r>
            <a:endParaRPr lang="en-US" dirty="0">
              <a:solidFill>
                <a:schemeClr val="tx2"/>
              </a:solidFill>
            </a:endParaRPr>
          </a:p>
        </p:txBody>
      </p:sp>
      <p:sp>
        <p:nvSpPr>
          <p:cNvPr id="4" name="Content Placeholder 3"/>
          <p:cNvSpPr>
            <a:spLocks noGrp="1"/>
          </p:cNvSpPr>
          <p:nvPr>
            <p:ph sz="half" idx="2"/>
          </p:nvPr>
        </p:nvSpPr>
        <p:spPr>
          <a:xfrm>
            <a:off x="4572000" y="1447800"/>
            <a:ext cx="4114800" cy="4678363"/>
          </a:xfrm>
        </p:spPr>
        <p:txBody>
          <a:bodyPr/>
          <a:lstStyle/>
          <a:p>
            <a:r>
              <a:rPr lang="en-US" dirty="0" smtClean="0">
                <a:solidFill>
                  <a:schemeClr val="tx2"/>
                </a:solidFill>
              </a:rPr>
              <a:t>Proper ownership</a:t>
            </a:r>
          </a:p>
          <a:p>
            <a:pPr lvl="1"/>
            <a:r>
              <a:rPr lang="en-US" dirty="0" smtClean="0">
                <a:solidFill>
                  <a:schemeClr val="tx2"/>
                </a:solidFill>
              </a:rPr>
              <a:t>Division’s records</a:t>
            </a:r>
          </a:p>
          <a:p>
            <a:pPr lvl="1"/>
            <a:r>
              <a:rPr lang="en-US" dirty="0" smtClean="0">
                <a:solidFill>
                  <a:schemeClr val="tx2"/>
                </a:solidFill>
              </a:rPr>
              <a:t>Share holder</a:t>
            </a:r>
          </a:p>
          <a:p>
            <a:pPr lvl="1"/>
            <a:r>
              <a:rPr lang="en-US" dirty="0" smtClean="0">
                <a:solidFill>
                  <a:schemeClr val="tx2"/>
                </a:solidFill>
              </a:rPr>
              <a:t>Contract owner</a:t>
            </a:r>
            <a:endParaRPr lang="en-US" dirty="0">
              <a:solidFill>
                <a:schemeClr val="tx2"/>
              </a:solidFill>
            </a:endParaRPr>
          </a:p>
          <a:p>
            <a:r>
              <a:rPr lang="en-US" dirty="0">
                <a:solidFill>
                  <a:schemeClr val="tx2"/>
                </a:solidFill>
              </a:rPr>
              <a:t>Need to complete a segregation</a:t>
            </a:r>
          </a:p>
          <a:p>
            <a:r>
              <a:rPr lang="en-US" dirty="0">
                <a:solidFill>
                  <a:schemeClr val="tx2"/>
                </a:solidFill>
              </a:rPr>
              <a:t>Proper evaluation of the water </a:t>
            </a:r>
            <a:r>
              <a:rPr lang="en-US" dirty="0" smtClean="0">
                <a:solidFill>
                  <a:schemeClr val="tx2"/>
                </a:solidFill>
              </a:rPr>
              <a:t>right</a:t>
            </a:r>
          </a:p>
          <a:p>
            <a:endParaRPr lang="en-US" dirty="0">
              <a:solidFill>
                <a:schemeClr val="tx2"/>
              </a:solidFill>
            </a:endParaRPr>
          </a:p>
          <a:p>
            <a:endParaRPr lang="en-US" dirty="0"/>
          </a:p>
        </p:txBody>
      </p:sp>
      <p:pic>
        <p:nvPicPr>
          <p:cNvPr id="11" name="Picture 2" descr="G:\2012 WRT Photo Contest\2012_Photos\FlashFlood.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447800"/>
            <a:ext cx="3602635" cy="48006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18327" y="381000"/>
            <a:ext cx="8229600" cy="792162"/>
          </a:xfrm>
        </p:spPr>
        <p:txBody>
          <a:bodyPr/>
          <a:lstStyle/>
          <a:p>
            <a:pPr eaLnBrk="1" hangingPunct="1"/>
            <a:r>
              <a:rPr lang="en-US" b="1" kern="10" dirty="0" smtClean="0">
                <a:ln w="9525">
                  <a:round/>
                  <a:headEnd/>
                  <a:tailEnd/>
                </a:ln>
                <a:solidFill>
                  <a:schemeClr val="tx2"/>
                </a:solidFill>
                <a:latin typeface="+mn-lt"/>
              </a:rPr>
              <a:t>SEGREGATING WATER RIGHTS</a:t>
            </a:r>
            <a:br>
              <a:rPr lang="en-US" b="1" kern="10" dirty="0" smtClean="0">
                <a:ln w="9525">
                  <a:round/>
                  <a:headEnd/>
                  <a:tailEnd/>
                </a:ln>
                <a:solidFill>
                  <a:schemeClr val="tx2"/>
                </a:solidFill>
                <a:latin typeface="+mn-lt"/>
              </a:rPr>
            </a:br>
            <a:r>
              <a:rPr lang="en-US" sz="3200" b="1" kern="10" dirty="0" smtClean="0">
                <a:ln w="9525">
                  <a:round/>
                  <a:headEnd/>
                  <a:tailEnd/>
                </a:ln>
                <a:solidFill>
                  <a:schemeClr val="tx2"/>
                </a:solidFill>
                <a:latin typeface="+mn-lt"/>
              </a:rPr>
              <a:t>73-3-27</a:t>
            </a:r>
            <a:endParaRPr lang="en-US" altLang="en-US" sz="3200" b="1" dirty="0" smtClean="0">
              <a:latin typeface="+mn-lt"/>
            </a:endParaRPr>
          </a:p>
        </p:txBody>
      </p:sp>
      <p:sp>
        <p:nvSpPr>
          <p:cNvPr id="2" name="Content Placeholder 1"/>
          <p:cNvSpPr>
            <a:spLocks noGrp="1"/>
          </p:cNvSpPr>
          <p:nvPr>
            <p:ph idx="1"/>
          </p:nvPr>
        </p:nvSpPr>
        <p:spPr>
          <a:xfrm>
            <a:off x="152400" y="1305339"/>
            <a:ext cx="5410200" cy="5562600"/>
          </a:xfrm>
        </p:spPr>
        <p:txBody>
          <a:bodyPr/>
          <a:lstStyle/>
          <a:p>
            <a:pPr lvl="1" eaLnBrk="1" hangingPunct="1">
              <a:buFont typeface="Arial" panose="020B0604020202020204" pitchFamily="34" charset="0"/>
              <a:buChar char="•"/>
            </a:pPr>
            <a:r>
              <a:rPr lang="en-US" altLang="en-US" dirty="0" smtClean="0">
                <a:solidFill>
                  <a:schemeClr val="tx2"/>
                </a:solidFill>
              </a:rPr>
              <a:t>Split an existing water right into one or more separate water rights.</a:t>
            </a:r>
          </a:p>
          <a:p>
            <a:pPr lvl="1" eaLnBrk="1" hangingPunct="1">
              <a:buFont typeface="Arial" panose="020B0604020202020204" pitchFamily="34" charset="0"/>
              <a:buChar char="•"/>
            </a:pPr>
            <a:r>
              <a:rPr lang="en-US" altLang="en-US" dirty="0" smtClean="0">
                <a:solidFill>
                  <a:schemeClr val="tx2"/>
                </a:solidFill>
              </a:rPr>
              <a:t>Separate </a:t>
            </a:r>
            <a:r>
              <a:rPr lang="en-US" altLang="en-US" dirty="0">
                <a:solidFill>
                  <a:schemeClr val="tx2"/>
                </a:solidFill>
              </a:rPr>
              <a:t>interest of an </a:t>
            </a:r>
            <a:r>
              <a:rPr lang="en-US" altLang="en-US" dirty="0" smtClean="0">
                <a:solidFill>
                  <a:schemeClr val="tx2"/>
                </a:solidFill>
              </a:rPr>
              <a:t>owner to file an application on their portion only.</a:t>
            </a:r>
            <a:endParaRPr lang="en-US" altLang="en-US" dirty="0">
              <a:solidFill>
                <a:schemeClr val="tx2"/>
              </a:solidFill>
            </a:endParaRPr>
          </a:p>
          <a:p>
            <a:pPr lvl="1" eaLnBrk="1" hangingPunct="1">
              <a:buFont typeface="Arial" panose="020B0604020202020204" pitchFamily="34" charset="0"/>
              <a:buChar char="•"/>
            </a:pPr>
            <a:r>
              <a:rPr lang="en-US" altLang="en-US" dirty="0" smtClean="0">
                <a:solidFill>
                  <a:schemeClr val="tx2"/>
                </a:solidFill>
              </a:rPr>
              <a:t>Divide up a water </a:t>
            </a:r>
            <a:r>
              <a:rPr lang="en-US" altLang="en-US" dirty="0">
                <a:solidFill>
                  <a:schemeClr val="tx2"/>
                </a:solidFill>
              </a:rPr>
              <a:t>right to file </a:t>
            </a:r>
            <a:r>
              <a:rPr lang="en-US" altLang="en-US" dirty="0" smtClean="0">
                <a:solidFill>
                  <a:schemeClr val="tx2"/>
                </a:solidFill>
              </a:rPr>
              <a:t>proof on the developed portion only.</a:t>
            </a:r>
          </a:p>
          <a:p>
            <a:pPr lvl="1" eaLnBrk="1" hangingPunct="1">
              <a:buFont typeface="Arial" panose="020B0604020202020204" pitchFamily="34" charset="0"/>
              <a:buChar char="•"/>
            </a:pPr>
            <a:r>
              <a:rPr lang="en-US" altLang="en-US" dirty="0" smtClean="0">
                <a:solidFill>
                  <a:schemeClr val="tx2"/>
                </a:solidFill>
              </a:rPr>
              <a:t>Irrigation shares</a:t>
            </a:r>
          </a:p>
          <a:p>
            <a:pPr lvl="1" eaLnBrk="1" hangingPunct="1">
              <a:buFont typeface="Arial" panose="020B0604020202020204" pitchFamily="34" charset="0"/>
              <a:buChar char="•"/>
            </a:pPr>
            <a:r>
              <a:rPr lang="en-US" altLang="en-US" dirty="0" smtClean="0">
                <a:solidFill>
                  <a:schemeClr val="tx2"/>
                </a:solidFill>
              </a:rPr>
              <a:t>Just because</a:t>
            </a:r>
            <a:endParaRPr lang="en-US" altLang="en-US" dirty="0">
              <a:solidFill>
                <a:schemeClr val="tx2"/>
              </a:solidFill>
            </a:endParaRPr>
          </a:p>
          <a:p>
            <a:pPr marL="457200" lvl="1" indent="0" eaLnBrk="1" hangingPunct="1">
              <a:buNone/>
            </a:pPr>
            <a:endParaRPr lang="en-US" dirty="0"/>
          </a:p>
        </p:txBody>
      </p:sp>
      <p:pic>
        <p:nvPicPr>
          <p:cNvPr id="5" name="Picture 4" descr="Image result for multiple pie slices"/>
          <p:cNvPicPr/>
          <p:nvPr/>
        </p:nvPicPr>
        <p:blipFill rotWithShape="1">
          <a:blip r:embed="rId4">
            <a:extLst>
              <a:ext uri="{28A0092B-C50C-407E-A947-70E740481C1C}">
                <a14:useLocalDpi xmlns:a14="http://schemas.microsoft.com/office/drawing/2010/main" val="0"/>
              </a:ext>
            </a:extLst>
          </a:blip>
          <a:srcRect l="8932" t="6638" r="8923" b="8513"/>
          <a:stretch/>
        </p:blipFill>
        <p:spPr bwMode="auto">
          <a:xfrm>
            <a:off x="5562600" y="2160037"/>
            <a:ext cx="3088640"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7188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30696" y="152400"/>
            <a:ext cx="8229600" cy="1132108"/>
          </a:xfrm>
        </p:spPr>
        <p:txBody>
          <a:bodyPr/>
          <a:lstStyle/>
          <a:p>
            <a:pPr eaLnBrk="1" hangingPunct="1"/>
            <a:r>
              <a:rPr lang="en-US" b="1" kern="10" dirty="0" smtClean="0">
                <a:ln w="9525">
                  <a:round/>
                  <a:headEnd/>
                  <a:tailEnd/>
                </a:ln>
                <a:solidFill>
                  <a:schemeClr val="tx2"/>
                </a:solidFill>
                <a:latin typeface="+mn-lt"/>
              </a:rPr>
              <a:t>SEGREGATING WATER RIGHTS</a:t>
            </a:r>
            <a:endParaRPr lang="en-US" altLang="en-US" sz="2800" b="1" dirty="0" smtClean="0">
              <a:latin typeface="+mn-lt"/>
            </a:endParaRPr>
          </a:p>
        </p:txBody>
      </p:sp>
      <p:sp>
        <p:nvSpPr>
          <p:cNvPr id="18" name="Rectangle 17"/>
          <p:cNvSpPr/>
          <p:nvPr/>
        </p:nvSpPr>
        <p:spPr>
          <a:xfrm>
            <a:off x="4191000" y="5486400"/>
            <a:ext cx="3124200" cy="457200"/>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p:nvPr/>
        </p:nvPicPr>
        <p:blipFill rotWithShape="1">
          <a:blip r:embed="rId4"/>
          <a:srcRect l="5749" t="10876" r="26809" b="2176"/>
          <a:stretch/>
        </p:blipFill>
        <p:spPr bwMode="auto">
          <a:xfrm>
            <a:off x="3810000" y="990600"/>
            <a:ext cx="4006850" cy="5410200"/>
          </a:xfrm>
          <a:prstGeom prst="rect">
            <a:avLst/>
          </a:prstGeom>
          <a:ln>
            <a:noFill/>
          </a:ln>
          <a:extLst>
            <a:ext uri="{53640926-AAD7-44D8-BBD7-CCE9431645EC}">
              <a14:shadowObscured xmlns:a14="http://schemas.microsoft.com/office/drawing/2010/main"/>
            </a:ext>
          </a:extLst>
        </p:spPr>
      </p:pic>
      <p:grpSp>
        <p:nvGrpSpPr>
          <p:cNvPr id="2" name="Group 1"/>
          <p:cNvGrpSpPr/>
          <p:nvPr/>
        </p:nvGrpSpPr>
        <p:grpSpPr>
          <a:xfrm>
            <a:off x="304800" y="1118083"/>
            <a:ext cx="5867400" cy="782435"/>
            <a:chOff x="304800" y="1118083"/>
            <a:chExt cx="5867400" cy="782435"/>
          </a:xfrm>
        </p:grpSpPr>
        <p:sp>
          <p:nvSpPr>
            <p:cNvPr id="3" name="Rectangle 2"/>
            <p:cNvSpPr/>
            <p:nvPr/>
          </p:nvSpPr>
          <p:spPr>
            <a:xfrm>
              <a:off x="5029200" y="1748118"/>
              <a:ext cx="11430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04800" y="1118083"/>
              <a:ext cx="3733800" cy="584775"/>
            </a:xfrm>
            <a:prstGeom prst="rect">
              <a:avLst/>
            </a:prstGeom>
            <a:noFill/>
            <a:ln>
              <a:solidFill>
                <a:srgbClr val="FF0000"/>
              </a:solidFill>
            </a:ln>
          </p:spPr>
          <p:txBody>
            <a:bodyPr wrap="square" rtlCol="0">
              <a:spAutoFit/>
            </a:bodyPr>
            <a:lstStyle/>
            <a:p>
              <a:pPr algn="ctr"/>
              <a:r>
                <a:rPr lang="en-US" sz="1600" dirty="0" smtClean="0">
                  <a:solidFill>
                    <a:schemeClr val="tx1"/>
                  </a:solidFill>
                </a:rPr>
                <a:t>New water right number after segregation</a:t>
              </a:r>
            </a:p>
            <a:p>
              <a:pPr algn="ctr"/>
              <a:r>
                <a:rPr lang="en-US" sz="1600" dirty="0" smtClean="0">
                  <a:solidFill>
                    <a:schemeClr val="tx1"/>
                  </a:solidFill>
                </a:rPr>
                <a:t>(Assigned by Division of Water Rights)</a:t>
              </a:r>
              <a:endParaRPr lang="en-US" sz="1600" dirty="0">
                <a:solidFill>
                  <a:schemeClr val="tx1"/>
                </a:solidFill>
              </a:endParaRPr>
            </a:p>
          </p:txBody>
        </p:sp>
        <p:cxnSp>
          <p:nvCxnSpPr>
            <p:cNvPr id="19" name="Straight Arrow Connector 18"/>
            <p:cNvCxnSpPr/>
            <p:nvPr/>
          </p:nvCxnSpPr>
          <p:spPr>
            <a:xfrm>
              <a:off x="4038600" y="1410470"/>
              <a:ext cx="990600" cy="3376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81000" y="1828800"/>
            <a:ext cx="5432425" cy="338554"/>
            <a:chOff x="381000" y="1828800"/>
            <a:chExt cx="5432425" cy="338554"/>
          </a:xfrm>
        </p:grpSpPr>
        <p:sp>
          <p:nvSpPr>
            <p:cNvPr id="12" name="Rectangle 11"/>
            <p:cNvSpPr/>
            <p:nvPr/>
          </p:nvSpPr>
          <p:spPr>
            <a:xfrm>
              <a:off x="5334000" y="1976718"/>
              <a:ext cx="479425" cy="152400"/>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381000" y="1828800"/>
              <a:ext cx="3429000" cy="338554"/>
            </a:xfrm>
            <a:prstGeom prst="rect">
              <a:avLst/>
            </a:prstGeom>
            <a:noFill/>
            <a:ln>
              <a:solidFill>
                <a:srgbClr val="002060"/>
              </a:solidFill>
            </a:ln>
          </p:spPr>
          <p:txBody>
            <a:bodyPr wrap="square" rtlCol="0">
              <a:spAutoFit/>
            </a:bodyPr>
            <a:lstStyle/>
            <a:p>
              <a:pPr algn="ctr"/>
              <a:r>
                <a:rPr lang="en-US" sz="1600" dirty="0" smtClean="0">
                  <a:solidFill>
                    <a:schemeClr val="tx1"/>
                  </a:solidFill>
                </a:rPr>
                <a:t>Original or parent water right number</a:t>
              </a:r>
              <a:endParaRPr lang="en-US" sz="1600" dirty="0">
                <a:solidFill>
                  <a:schemeClr val="tx1"/>
                </a:solidFill>
              </a:endParaRPr>
            </a:p>
          </p:txBody>
        </p:sp>
        <p:cxnSp>
          <p:nvCxnSpPr>
            <p:cNvPr id="28" name="Straight Arrow Connector 27"/>
            <p:cNvCxnSpPr>
              <a:stCxn id="21" idx="3"/>
            </p:cNvCxnSpPr>
            <p:nvPr/>
          </p:nvCxnSpPr>
          <p:spPr>
            <a:xfrm>
              <a:off x="3810000" y="1998077"/>
              <a:ext cx="1504950" cy="59323"/>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800100" y="2539425"/>
            <a:ext cx="4800600" cy="813375"/>
            <a:chOff x="800100" y="2539425"/>
            <a:chExt cx="4800600" cy="813375"/>
          </a:xfrm>
        </p:grpSpPr>
        <p:sp>
          <p:nvSpPr>
            <p:cNvPr id="13" name="Rectangle 12"/>
            <p:cNvSpPr/>
            <p:nvPr/>
          </p:nvSpPr>
          <p:spPr>
            <a:xfrm>
              <a:off x="4953000" y="2895600"/>
              <a:ext cx="647700" cy="457200"/>
            </a:xfrm>
            <a:prstGeom prst="rect">
              <a:avLst/>
            </a:prstGeom>
            <a:no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800100" y="2539425"/>
              <a:ext cx="2971800" cy="584775"/>
            </a:xfrm>
            <a:prstGeom prst="rect">
              <a:avLst/>
            </a:prstGeom>
            <a:noFill/>
            <a:ln>
              <a:solidFill>
                <a:srgbClr val="00B050"/>
              </a:solidFill>
            </a:ln>
          </p:spPr>
          <p:txBody>
            <a:bodyPr wrap="square" rtlCol="0">
              <a:spAutoFit/>
            </a:bodyPr>
            <a:lstStyle/>
            <a:p>
              <a:pPr algn="ctr"/>
              <a:r>
                <a:rPr lang="en-US" sz="1600" dirty="0" smtClean="0">
                  <a:solidFill>
                    <a:schemeClr val="tx1"/>
                  </a:solidFill>
                </a:rPr>
                <a:t>Acre-feet and uses in parent water right prior to segregation</a:t>
              </a:r>
              <a:endParaRPr lang="en-US" sz="1600" dirty="0">
                <a:solidFill>
                  <a:schemeClr val="tx1"/>
                </a:solidFill>
              </a:endParaRPr>
            </a:p>
          </p:txBody>
        </p:sp>
        <p:cxnSp>
          <p:nvCxnSpPr>
            <p:cNvPr id="30" name="Straight Arrow Connector 29"/>
            <p:cNvCxnSpPr>
              <a:stCxn id="22" idx="3"/>
            </p:cNvCxnSpPr>
            <p:nvPr/>
          </p:nvCxnSpPr>
          <p:spPr>
            <a:xfrm>
              <a:off x="3771900" y="2831813"/>
              <a:ext cx="1181100" cy="2161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324600" y="2153907"/>
            <a:ext cx="2591352" cy="1198893"/>
            <a:chOff x="6324600" y="2153907"/>
            <a:chExt cx="2591352" cy="1198893"/>
          </a:xfrm>
        </p:grpSpPr>
        <p:sp>
          <p:nvSpPr>
            <p:cNvPr id="14" name="Rectangle 13"/>
            <p:cNvSpPr/>
            <p:nvPr/>
          </p:nvSpPr>
          <p:spPr>
            <a:xfrm>
              <a:off x="6324600" y="2895600"/>
              <a:ext cx="838200" cy="457200"/>
            </a:xfrm>
            <a:prstGeom prst="rect">
              <a:avLst/>
            </a:prstGeom>
            <a:no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7136848" y="2153907"/>
              <a:ext cx="1779104" cy="584775"/>
            </a:xfrm>
            <a:prstGeom prst="rect">
              <a:avLst/>
            </a:prstGeom>
            <a:solidFill>
              <a:schemeClr val="bg1"/>
            </a:solidFill>
            <a:ln>
              <a:solidFill>
                <a:srgbClr val="009900"/>
              </a:solidFill>
            </a:ln>
          </p:spPr>
          <p:txBody>
            <a:bodyPr wrap="square" rtlCol="0">
              <a:spAutoFit/>
            </a:bodyPr>
            <a:lstStyle/>
            <a:p>
              <a:pPr algn="ctr"/>
              <a:r>
                <a:rPr lang="en-US" sz="1600" dirty="0" smtClean="0">
                  <a:solidFill>
                    <a:schemeClr val="tx1"/>
                  </a:solidFill>
                </a:rPr>
                <a:t>Amount requested to be segregated</a:t>
              </a:r>
              <a:endParaRPr lang="en-US" sz="1600" dirty="0">
                <a:solidFill>
                  <a:schemeClr val="tx1"/>
                </a:solidFill>
              </a:endParaRPr>
            </a:p>
          </p:txBody>
        </p:sp>
        <p:cxnSp>
          <p:nvCxnSpPr>
            <p:cNvPr id="34" name="Straight Arrow Connector 33"/>
            <p:cNvCxnSpPr>
              <a:endCxn id="14" idx="0"/>
            </p:cNvCxnSpPr>
            <p:nvPr/>
          </p:nvCxnSpPr>
          <p:spPr>
            <a:xfrm flipH="1">
              <a:off x="6717748" y="2530460"/>
              <a:ext cx="419100" cy="35617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71500" y="3530025"/>
            <a:ext cx="5029200" cy="584775"/>
            <a:chOff x="571500" y="3530025"/>
            <a:chExt cx="5029200" cy="584775"/>
          </a:xfrm>
        </p:grpSpPr>
        <p:sp>
          <p:nvSpPr>
            <p:cNvPr id="15" name="Rectangle 14"/>
            <p:cNvSpPr/>
            <p:nvPr/>
          </p:nvSpPr>
          <p:spPr>
            <a:xfrm>
              <a:off x="5029200" y="3543300"/>
              <a:ext cx="571500" cy="571500"/>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571500" y="3530025"/>
              <a:ext cx="3200400" cy="584775"/>
            </a:xfrm>
            <a:prstGeom prst="rect">
              <a:avLst/>
            </a:prstGeom>
            <a:noFill/>
            <a:ln>
              <a:solidFill>
                <a:schemeClr val="accent6">
                  <a:lumMod val="75000"/>
                </a:schemeClr>
              </a:solidFill>
            </a:ln>
          </p:spPr>
          <p:txBody>
            <a:bodyPr wrap="square" rtlCol="0">
              <a:spAutoFit/>
            </a:bodyPr>
            <a:lstStyle/>
            <a:p>
              <a:pPr algn="ctr"/>
              <a:r>
                <a:rPr lang="en-US" sz="1600" dirty="0" smtClean="0">
                  <a:solidFill>
                    <a:schemeClr val="tx1"/>
                  </a:solidFill>
                </a:rPr>
                <a:t>Acre-feet and uses in change application prior to segregation</a:t>
              </a:r>
              <a:endParaRPr lang="en-US" sz="1600" dirty="0">
                <a:solidFill>
                  <a:schemeClr val="tx1"/>
                </a:solidFill>
              </a:endParaRPr>
            </a:p>
          </p:txBody>
        </p:sp>
        <p:cxnSp>
          <p:nvCxnSpPr>
            <p:cNvPr id="35" name="Straight Arrow Connector 34"/>
            <p:cNvCxnSpPr>
              <a:stCxn id="10" idx="1"/>
            </p:cNvCxnSpPr>
            <p:nvPr/>
          </p:nvCxnSpPr>
          <p:spPr>
            <a:xfrm>
              <a:off x="3810000" y="3695700"/>
              <a:ext cx="1219200" cy="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324599" y="3429000"/>
            <a:ext cx="2617305" cy="1323439"/>
            <a:chOff x="6324599" y="3429000"/>
            <a:chExt cx="2617305" cy="1323439"/>
          </a:xfrm>
        </p:grpSpPr>
        <p:sp>
          <p:nvSpPr>
            <p:cNvPr id="16" name="Rectangle 15"/>
            <p:cNvSpPr/>
            <p:nvPr/>
          </p:nvSpPr>
          <p:spPr>
            <a:xfrm>
              <a:off x="6324599" y="3561230"/>
              <a:ext cx="838201" cy="553570"/>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7417904" y="3429000"/>
              <a:ext cx="1524000" cy="1323439"/>
            </a:xfrm>
            <a:prstGeom prst="rect">
              <a:avLst/>
            </a:prstGeom>
            <a:solidFill>
              <a:schemeClr val="bg1"/>
            </a:solidFill>
            <a:ln>
              <a:solidFill>
                <a:schemeClr val="accent6">
                  <a:lumMod val="75000"/>
                </a:schemeClr>
              </a:solidFill>
            </a:ln>
          </p:spPr>
          <p:txBody>
            <a:bodyPr wrap="square" rtlCol="0">
              <a:spAutoFit/>
            </a:bodyPr>
            <a:lstStyle/>
            <a:p>
              <a:pPr algn="ctr"/>
              <a:r>
                <a:rPr lang="en-US" sz="1600" dirty="0" smtClean="0">
                  <a:solidFill>
                    <a:schemeClr val="tx1"/>
                  </a:solidFill>
                </a:rPr>
                <a:t>Amount requested to be segregated from change application</a:t>
              </a:r>
              <a:endParaRPr lang="en-US" sz="1600" dirty="0">
                <a:solidFill>
                  <a:schemeClr val="tx1"/>
                </a:solidFill>
              </a:endParaRPr>
            </a:p>
          </p:txBody>
        </p:sp>
        <p:cxnSp>
          <p:nvCxnSpPr>
            <p:cNvPr id="39" name="Straight Arrow Connector 38"/>
            <p:cNvCxnSpPr/>
            <p:nvPr/>
          </p:nvCxnSpPr>
          <p:spPr>
            <a:xfrm flipH="1">
              <a:off x="7162800" y="3429000"/>
              <a:ext cx="255104" cy="11430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42950" y="5105400"/>
            <a:ext cx="4743450" cy="605535"/>
            <a:chOff x="742950" y="5105400"/>
            <a:chExt cx="4743450" cy="605535"/>
          </a:xfrm>
        </p:grpSpPr>
        <p:sp>
          <p:nvSpPr>
            <p:cNvPr id="17" name="Rectangle 16"/>
            <p:cNvSpPr/>
            <p:nvPr/>
          </p:nvSpPr>
          <p:spPr>
            <a:xfrm>
              <a:off x="4191000" y="5105400"/>
              <a:ext cx="1295400" cy="304800"/>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2950" y="5126160"/>
              <a:ext cx="2857500" cy="584775"/>
            </a:xfrm>
            <a:prstGeom prst="rect">
              <a:avLst/>
            </a:prstGeom>
            <a:noFill/>
            <a:ln>
              <a:solidFill>
                <a:srgbClr val="6600FF"/>
              </a:solidFill>
            </a:ln>
          </p:spPr>
          <p:txBody>
            <a:bodyPr wrap="square" rtlCol="0">
              <a:spAutoFit/>
            </a:bodyPr>
            <a:lstStyle/>
            <a:p>
              <a:pPr algn="ctr"/>
              <a:r>
                <a:rPr lang="en-US" sz="1600" dirty="0" smtClean="0">
                  <a:solidFill>
                    <a:schemeClr val="tx1"/>
                  </a:solidFill>
                </a:rPr>
                <a:t>Owners requesting segregation and their signatures</a:t>
              </a:r>
              <a:endParaRPr lang="en-US" sz="1600" dirty="0">
                <a:solidFill>
                  <a:schemeClr val="tx1"/>
                </a:solidFill>
              </a:endParaRPr>
            </a:p>
          </p:txBody>
        </p:sp>
        <p:cxnSp>
          <p:nvCxnSpPr>
            <p:cNvPr id="40" name="Straight Arrow Connector 39"/>
            <p:cNvCxnSpPr>
              <a:stCxn id="27" idx="3"/>
            </p:cNvCxnSpPr>
            <p:nvPr/>
          </p:nvCxnSpPr>
          <p:spPr>
            <a:xfrm flipV="1">
              <a:off x="3600450" y="5418547"/>
              <a:ext cx="590550" cy="1"/>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85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Scenic\Jim Goddard\Scenic_Henrys Fork Basin and Lake in Ui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5000"/>
                    </a14:imgEffect>
                    <a14:imgEffect>
                      <a14:colorTemperature colorTemp="6900"/>
                    </a14:imgEffect>
                    <a14:imgEffect>
                      <a14:saturation sat="129000"/>
                    </a14:imgEffect>
                    <a14:imgEffect>
                      <a14:brightnessContrast bright="-23000" contrast="10000"/>
                    </a14:imgEffect>
                  </a14:imgLayer>
                </a14:imgProps>
              </a:ext>
              <a:ext uri="{28A0092B-C50C-407E-A947-70E740481C1C}">
                <a14:useLocalDpi xmlns:a14="http://schemas.microsoft.com/office/drawing/2010/main" val="0"/>
              </a:ext>
            </a:extLst>
          </a:blip>
          <a:srcRect/>
          <a:stretch>
            <a:fillRect/>
          </a:stretch>
        </p:blipFill>
        <p:spPr bwMode="auto">
          <a:xfrm>
            <a:off x="-14748" y="-245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95400"/>
            <a:ext cx="8534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 to Public Land Survey</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81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Utah Base &amp; Meridians </a:t>
            </a:r>
            <a:endParaRPr lang="en-US" dirty="0">
              <a:solidFill>
                <a:schemeClr val="tx2"/>
              </a:solidFill>
            </a:endParaRPr>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p:txBody>
          <a:bodyPr>
            <a:normAutofit lnSpcReduction="10000"/>
          </a:bodyPr>
          <a:lstStyle/>
          <a:p>
            <a:r>
              <a:rPr lang="en-US" sz="3500" dirty="0" smtClean="0">
                <a:solidFill>
                  <a:schemeClr val="tx2"/>
                </a:solidFill>
              </a:rPr>
              <a:t>Salt Lake B&amp;M</a:t>
            </a:r>
          </a:p>
          <a:p>
            <a:pPr lvl="1"/>
            <a:r>
              <a:rPr lang="en-US" sz="3000" dirty="0" smtClean="0">
                <a:solidFill>
                  <a:schemeClr val="tx2"/>
                </a:solidFill>
              </a:rPr>
              <a:t>Beginning in Downtown Salt Lake</a:t>
            </a:r>
          </a:p>
          <a:p>
            <a:endParaRPr lang="en-US" sz="3500" dirty="0" smtClean="0">
              <a:solidFill>
                <a:schemeClr val="tx2"/>
              </a:solidFill>
            </a:endParaRPr>
          </a:p>
          <a:p>
            <a:r>
              <a:rPr lang="en-US" sz="3500" dirty="0" smtClean="0">
                <a:solidFill>
                  <a:schemeClr val="tx2"/>
                </a:solidFill>
              </a:rPr>
              <a:t>Uintah B&amp;M</a:t>
            </a:r>
          </a:p>
          <a:p>
            <a:pPr lvl="1"/>
            <a:r>
              <a:rPr lang="en-US" sz="3000" dirty="0" smtClean="0">
                <a:solidFill>
                  <a:schemeClr val="tx2"/>
                </a:solidFill>
              </a:rPr>
              <a:t>Beginning </a:t>
            </a:r>
            <a:r>
              <a:rPr lang="en-US" sz="3000" dirty="0">
                <a:solidFill>
                  <a:schemeClr val="tx2"/>
                </a:solidFill>
              </a:rPr>
              <a:t>about nine miles North of Roosevelt</a:t>
            </a:r>
          </a:p>
          <a:p>
            <a:endParaRPr lang="en-US" dirty="0" smtClean="0"/>
          </a:p>
          <a:p>
            <a:endParaRPr lang="en-US" dirty="0"/>
          </a:p>
        </p:txBody>
      </p:sp>
      <p:pic>
        <p:nvPicPr>
          <p:cNvPr id="10" name="Picture 2" descr="http://ke7hr.com/trs/ut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57" y="1684338"/>
            <a:ext cx="4236243" cy="423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791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720"/>
            <a:ext cx="5105400" cy="664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5105400" y="2584361"/>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5-Point Star 5"/>
          <p:cNvSpPr/>
          <p:nvPr/>
        </p:nvSpPr>
        <p:spPr>
          <a:xfrm>
            <a:off x="3331334" y="2213019"/>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Line Callout 2 6"/>
          <p:cNvSpPr/>
          <p:nvPr/>
        </p:nvSpPr>
        <p:spPr>
          <a:xfrm>
            <a:off x="6781800" y="762000"/>
            <a:ext cx="2209800" cy="1804115"/>
          </a:xfrm>
          <a:prstGeom prst="borderCallout2">
            <a:avLst>
              <a:gd name="adj1" fmla="val 18750"/>
              <a:gd name="adj2" fmla="val -2593"/>
              <a:gd name="adj3" fmla="val 30238"/>
              <a:gd name="adj4" fmla="val -24943"/>
              <a:gd name="adj5" fmla="val 104939"/>
              <a:gd name="adj6" fmla="val -64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Roosevelt,</a:t>
            </a:r>
          </a:p>
          <a:p>
            <a:pPr algn="ctr"/>
            <a:r>
              <a:rPr lang="en-US" sz="2000" dirty="0" smtClean="0"/>
              <a:t> </a:t>
            </a:r>
            <a:r>
              <a:rPr lang="en-US" sz="2000" u="sng" dirty="0" smtClean="0"/>
              <a:t>Duchesne County</a:t>
            </a:r>
          </a:p>
          <a:p>
            <a:pPr marL="0" lvl="1" algn="ctr"/>
            <a:r>
              <a:rPr lang="en-US" sz="2000" dirty="0"/>
              <a:t>Township 4 South, Range 5 West, </a:t>
            </a:r>
            <a:r>
              <a:rPr lang="en-US" sz="2000" b="1" dirty="0">
                <a:solidFill>
                  <a:srgbClr val="0070C0"/>
                </a:solidFill>
              </a:rPr>
              <a:t>USB&amp;M</a:t>
            </a:r>
          </a:p>
          <a:p>
            <a:pPr algn="ctr"/>
            <a:endParaRPr lang="en-US" dirty="0"/>
          </a:p>
        </p:txBody>
      </p:sp>
      <p:sp>
        <p:nvSpPr>
          <p:cNvPr id="8" name="Line Callout 2 7"/>
          <p:cNvSpPr/>
          <p:nvPr/>
        </p:nvSpPr>
        <p:spPr>
          <a:xfrm>
            <a:off x="152400" y="975574"/>
            <a:ext cx="2133600" cy="1761187"/>
          </a:xfrm>
          <a:prstGeom prst="borderCallout2">
            <a:avLst>
              <a:gd name="adj1" fmla="val 39398"/>
              <a:gd name="adj2" fmla="val 103319"/>
              <a:gd name="adj3" fmla="val 45507"/>
              <a:gd name="adj4" fmla="val 122244"/>
              <a:gd name="adj5" fmla="val 75155"/>
              <a:gd name="adj6" fmla="val 15249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Stockton, </a:t>
            </a:r>
          </a:p>
          <a:p>
            <a:pPr algn="ctr"/>
            <a:r>
              <a:rPr lang="en-US" sz="2000" u="sng" dirty="0" smtClean="0"/>
              <a:t>Tooele County</a:t>
            </a:r>
          </a:p>
          <a:p>
            <a:pPr marL="0" lvl="1" algn="ctr"/>
            <a:r>
              <a:rPr lang="en-US" sz="2000" dirty="0"/>
              <a:t>Township 4 South, Range 5 West, </a:t>
            </a:r>
            <a:r>
              <a:rPr lang="en-US" sz="2000" b="1" dirty="0">
                <a:solidFill>
                  <a:srgbClr val="0070C0"/>
                </a:solidFill>
              </a:rPr>
              <a:t>SLB&amp;M</a:t>
            </a:r>
          </a:p>
          <a:p>
            <a:pPr algn="ctr"/>
            <a:endParaRPr lang="en-US" dirty="0"/>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3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Township, Range, and Section</a:t>
            </a:r>
            <a:endParaRPr lang="en-US" dirty="0">
              <a:solidFill>
                <a:schemeClr val="tx2"/>
              </a:solidFill>
            </a:endParaRPr>
          </a:p>
        </p:txBody>
      </p:sp>
      <p:sp>
        <p:nvSpPr>
          <p:cNvPr id="3" name="Content Placeholder 2"/>
          <p:cNvSpPr>
            <a:spLocks noGrp="1"/>
          </p:cNvSpPr>
          <p:nvPr>
            <p:ph sz="half" idx="1"/>
          </p:nvPr>
        </p:nvSpPr>
        <p:spPr>
          <a:xfrm>
            <a:off x="457200" y="1600200"/>
            <a:ext cx="4038600" cy="4884010"/>
          </a:xfrm>
        </p:spPr>
        <p:txBody>
          <a:bodyPr>
            <a:normAutofit lnSpcReduction="10000"/>
          </a:bodyPr>
          <a:lstStyle/>
          <a:p>
            <a:pPr marL="0" lvl="1" indent="0">
              <a:buClr>
                <a:schemeClr val="accent1"/>
              </a:buClr>
              <a:buSzPct val="75000"/>
              <a:buNone/>
            </a:pPr>
            <a:r>
              <a:rPr lang="en-US" b="1" dirty="0">
                <a:solidFill>
                  <a:schemeClr val="tx2"/>
                </a:solidFill>
              </a:rPr>
              <a:t>Township</a:t>
            </a:r>
            <a:r>
              <a:rPr lang="en-US" dirty="0">
                <a:solidFill>
                  <a:schemeClr val="tx2"/>
                </a:solidFill>
              </a:rPr>
              <a:t>—Typically a </a:t>
            </a:r>
            <a:r>
              <a:rPr lang="en-US" dirty="0" smtClean="0">
                <a:solidFill>
                  <a:schemeClr val="tx2"/>
                </a:solidFill>
              </a:rPr>
              <a:t>six-mile </a:t>
            </a:r>
            <a:r>
              <a:rPr lang="en-US" dirty="0">
                <a:solidFill>
                  <a:schemeClr val="tx2"/>
                </a:solidFill>
              </a:rPr>
              <a:t>square area of land containing 36 sections.</a:t>
            </a:r>
          </a:p>
          <a:p>
            <a:pPr lvl="1">
              <a:buFont typeface="Arial" panose="020B0604020202020204" pitchFamily="34" charset="0"/>
              <a:buChar char="•"/>
            </a:pPr>
            <a:r>
              <a:rPr lang="en-US" dirty="0" smtClean="0">
                <a:solidFill>
                  <a:schemeClr val="tx2"/>
                </a:solidFill>
              </a:rPr>
              <a:t>May </a:t>
            </a:r>
            <a:r>
              <a:rPr lang="en-US" dirty="0">
                <a:solidFill>
                  <a:schemeClr val="tx2"/>
                </a:solidFill>
              </a:rPr>
              <a:t>also refer to a North-South </a:t>
            </a:r>
            <a:r>
              <a:rPr lang="en-US" dirty="0" smtClean="0">
                <a:solidFill>
                  <a:schemeClr val="tx2"/>
                </a:solidFill>
              </a:rPr>
              <a:t>column </a:t>
            </a:r>
            <a:r>
              <a:rPr lang="en-US" dirty="0">
                <a:solidFill>
                  <a:schemeClr val="tx2"/>
                </a:solidFill>
              </a:rPr>
              <a:t>in the PLSS </a:t>
            </a:r>
            <a:r>
              <a:rPr lang="en-US" dirty="0" smtClean="0">
                <a:solidFill>
                  <a:schemeClr val="tx2"/>
                </a:solidFill>
              </a:rPr>
              <a:t>grid</a:t>
            </a:r>
          </a:p>
          <a:p>
            <a:pPr lvl="1">
              <a:buFont typeface="Arial" panose="020B0604020202020204" pitchFamily="34" charset="0"/>
              <a:buChar char="•"/>
            </a:pPr>
            <a:endParaRPr lang="en-US" dirty="0">
              <a:solidFill>
                <a:schemeClr val="tx2"/>
              </a:solidFill>
            </a:endParaRPr>
          </a:p>
          <a:p>
            <a:pPr marL="0" lvl="1" indent="0">
              <a:buClr>
                <a:schemeClr val="accent1"/>
              </a:buClr>
              <a:buSzPct val="75000"/>
              <a:buNone/>
            </a:pPr>
            <a:r>
              <a:rPr lang="en-US" b="1" dirty="0" smtClean="0">
                <a:solidFill>
                  <a:schemeClr val="tx2"/>
                </a:solidFill>
              </a:rPr>
              <a:t>Range</a:t>
            </a:r>
            <a:r>
              <a:rPr lang="en-US" dirty="0" smtClean="0">
                <a:solidFill>
                  <a:schemeClr val="tx2"/>
                </a:solidFill>
              </a:rPr>
              <a:t>—An </a:t>
            </a:r>
            <a:r>
              <a:rPr lang="en-US" dirty="0">
                <a:solidFill>
                  <a:schemeClr val="tx2"/>
                </a:solidFill>
              </a:rPr>
              <a:t>East-West row in the PLSS </a:t>
            </a:r>
            <a:r>
              <a:rPr lang="en-US" dirty="0" smtClean="0">
                <a:solidFill>
                  <a:schemeClr val="tx2"/>
                </a:solidFill>
              </a:rPr>
              <a:t>grid</a:t>
            </a:r>
          </a:p>
          <a:p>
            <a:pPr marL="0" lvl="1" indent="0">
              <a:buClr>
                <a:schemeClr val="accent1"/>
              </a:buClr>
              <a:buSzPct val="75000"/>
              <a:buNone/>
            </a:pPr>
            <a:endParaRPr lang="en-US" dirty="0" smtClean="0">
              <a:solidFill>
                <a:schemeClr val="tx2"/>
              </a:solidFill>
            </a:endParaRPr>
          </a:p>
          <a:p>
            <a:pPr marL="0" lvl="1" indent="0">
              <a:buClr>
                <a:schemeClr val="accent1"/>
              </a:buClr>
              <a:buSzPct val="75000"/>
              <a:buNone/>
            </a:pPr>
            <a:r>
              <a:rPr lang="en-US" b="1" dirty="0" smtClean="0">
                <a:solidFill>
                  <a:schemeClr val="tx2"/>
                </a:solidFill>
              </a:rPr>
              <a:t>Section</a:t>
            </a:r>
            <a:r>
              <a:rPr lang="en-US" dirty="0" smtClean="0">
                <a:solidFill>
                  <a:schemeClr val="tx2"/>
                </a:solidFill>
              </a:rPr>
              <a:t>—Typically a one-mile square area, containing 640 acres.</a:t>
            </a:r>
          </a:p>
          <a:p>
            <a:pPr marL="0" lvl="1" indent="0">
              <a:buClr>
                <a:schemeClr val="accent1"/>
              </a:buClr>
              <a:buSzPct val="75000"/>
              <a:buNone/>
            </a:pPr>
            <a:endParaRPr lang="en-US" dirty="0" smtClean="0"/>
          </a:p>
          <a:p>
            <a:pPr marL="0" indent="0">
              <a:buNone/>
            </a:pPr>
            <a:endParaRPr lang="en-US" dirty="0" smtClean="0"/>
          </a:p>
          <a:p>
            <a:pPr lvl="1"/>
            <a:endParaRPr lang="en-US" dirty="0"/>
          </a:p>
          <a:p>
            <a:pPr lvl="1"/>
            <a:endParaRPr lang="en-US"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88" t="1660" r="53514" b="1"/>
          <a:stretch/>
        </p:blipFill>
        <p:spPr bwMode="auto">
          <a:xfrm>
            <a:off x="4648200" y="1681316"/>
            <a:ext cx="4176516" cy="480289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sz="4000" dirty="0" smtClean="0">
                <a:solidFill>
                  <a:schemeClr val="tx2"/>
                </a:solidFill>
              </a:rPr>
              <a:t>Typical Corner Sections and Quadrants</a:t>
            </a:r>
            <a:endParaRPr lang="en-US" sz="4000" dirty="0">
              <a:solidFill>
                <a:schemeClr val="tx2"/>
              </a:solidFill>
            </a:endParaRPr>
          </a:p>
        </p:txBody>
      </p:sp>
      <p:grpSp>
        <p:nvGrpSpPr>
          <p:cNvPr id="19" name="Group 18"/>
          <p:cNvGrpSpPr/>
          <p:nvPr/>
        </p:nvGrpSpPr>
        <p:grpSpPr>
          <a:xfrm>
            <a:off x="2216260" y="1794507"/>
            <a:ext cx="4969488" cy="4608734"/>
            <a:chOff x="4278437" y="1803368"/>
            <a:chExt cx="4524188" cy="4365565"/>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5" t="6784" r="-897" b="490"/>
            <a:stretch/>
          </p:blipFill>
          <p:spPr bwMode="auto">
            <a:xfrm>
              <a:off x="4357685" y="2061286"/>
              <a:ext cx="4380931" cy="40967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78437" y="180336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NW</a:t>
              </a:r>
              <a:endParaRPr lang="en-US" b="1" dirty="0">
                <a:solidFill>
                  <a:schemeClr val="bg1"/>
                </a:solidFill>
              </a:endParaRPr>
            </a:p>
          </p:txBody>
        </p:sp>
        <p:sp>
          <p:nvSpPr>
            <p:cNvPr id="12" name="TextBox 11"/>
            <p:cNvSpPr txBox="1"/>
            <p:nvPr/>
          </p:nvSpPr>
          <p:spPr>
            <a:xfrm>
              <a:off x="4354637" y="382932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W</a:t>
              </a:r>
              <a:endParaRPr lang="en-US" sz="1800" b="1" dirty="0">
                <a:solidFill>
                  <a:schemeClr val="bg1"/>
                </a:solidFill>
              </a:endParaRPr>
            </a:p>
          </p:txBody>
        </p:sp>
        <p:sp>
          <p:nvSpPr>
            <p:cNvPr id="13" name="TextBox 12"/>
            <p:cNvSpPr txBox="1"/>
            <p:nvPr/>
          </p:nvSpPr>
          <p:spPr>
            <a:xfrm>
              <a:off x="6385082" y="5792977"/>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p>
          </p:txBody>
        </p:sp>
        <p:sp>
          <p:nvSpPr>
            <p:cNvPr id="14" name="TextBox 13"/>
            <p:cNvSpPr txBox="1"/>
            <p:nvPr/>
          </p:nvSpPr>
          <p:spPr>
            <a:xfrm>
              <a:off x="8421624" y="382270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E</a:t>
              </a:r>
              <a:endParaRPr lang="en-US" sz="1800" b="1" dirty="0">
                <a:solidFill>
                  <a:schemeClr val="bg1"/>
                </a:solidFill>
              </a:endParaRPr>
            </a:p>
          </p:txBody>
        </p:sp>
        <p:sp>
          <p:nvSpPr>
            <p:cNvPr id="15" name="TextBox 14"/>
            <p:cNvSpPr txBox="1"/>
            <p:nvPr/>
          </p:nvSpPr>
          <p:spPr>
            <a:xfrm>
              <a:off x="6357650" y="1905000"/>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a:t>
              </a:r>
              <a:endParaRPr lang="en-US" sz="1800" b="1" dirty="0">
                <a:solidFill>
                  <a:schemeClr val="bg1"/>
                </a:solidFill>
              </a:endParaRPr>
            </a:p>
          </p:txBody>
        </p:sp>
        <p:sp>
          <p:nvSpPr>
            <p:cNvPr id="16" name="TextBox 15"/>
            <p:cNvSpPr txBox="1"/>
            <p:nvPr/>
          </p:nvSpPr>
          <p:spPr>
            <a:xfrm>
              <a:off x="8269224" y="182522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NE</a:t>
              </a:r>
              <a:endParaRPr lang="en-US" b="1" dirty="0">
                <a:solidFill>
                  <a:schemeClr val="bg1"/>
                </a:solidFill>
              </a:endParaRPr>
            </a:p>
          </p:txBody>
        </p:sp>
        <p:sp>
          <p:nvSpPr>
            <p:cNvPr id="17" name="TextBox 16"/>
            <p:cNvSpPr txBox="1"/>
            <p:nvPr/>
          </p:nvSpPr>
          <p:spPr>
            <a:xfrm>
              <a:off x="8269225"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r>
                <a:rPr lang="en-US" sz="1800" b="1" dirty="0" smtClean="0">
                  <a:solidFill>
                    <a:schemeClr val="bg1"/>
                  </a:solidFill>
                </a:rPr>
                <a:t>E</a:t>
              </a:r>
              <a:endParaRPr lang="en-US" sz="1800" b="1" dirty="0">
                <a:solidFill>
                  <a:schemeClr val="bg1"/>
                </a:solidFill>
              </a:endParaRPr>
            </a:p>
          </p:txBody>
        </p:sp>
        <p:sp>
          <p:nvSpPr>
            <p:cNvPr id="18" name="TextBox 17"/>
            <p:cNvSpPr txBox="1"/>
            <p:nvPr/>
          </p:nvSpPr>
          <p:spPr>
            <a:xfrm>
              <a:off x="4354637"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SW</a:t>
              </a:r>
              <a:endParaRPr lang="en-US" sz="1800" b="1" dirty="0">
                <a:solidFill>
                  <a:schemeClr val="bg1"/>
                </a:solidFill>
              </a:endParaRPr>
            </a:p>
          </p:txBody>
        </p:sp>
      </p:grpSp>
      <p:sp>
        <p:nvSpPr>
          <p:cNvPr id="20" name="Rectangle 1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69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Agenda</a:t>
            </a:r>
            <a:endParaRPr lang="en-US" dirty="0">
              <a:solidFill>
                <a:schemeClr val="tx2"/>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a:solidFill>
                  <a:schemeClr val="tx2"/>
                </a:solidFill>
              </a:rPr>
              <a:t>Discuss </a:t>
            </a:r>
            <a:r>
              <a:rPr lang="en-US" sz="2800" dirty="0" smtClean="0">
                <a:solidFill>
                  <a:schemeClr val="tx2"/>
                </a:solidFill>
              </a:rPr>
              <a:t>website tools for applications; </a:t>
            </a:r>
            <a:endParaRPr lang="en-US" sz="2800" dirty="0">
              <a:solidFill>
                <a:schemeClr val="tx2"/>
              </a:solidFill>
            </a:endParaRPr>
          </a:p>
          <a:p>
            <a:r>
              <a:rPr lang="en-US" sz="2800" dirty="0" smtClean="0">
                <a:solidFill>
                  <a:schemeClr val="tx2"/>
                </a:solidFill>
              </a:rPr>
              <a:t>Readiness for filing a complete application;</a:t>
            </a:r>
          </a:p>
          <a:p>
            <a:r>
              <a:rPr lang="en-US" sz="2800" dirty="0" smtClean="0">
                <a:solidFill>
                  <a:schemeClr val="tx2"/>
                </a:solidFill>
              </a:rPr>
              <a:t>Introduce </a:t>
            </a:r>
            <a:r>
              <a:rPr lang="en-US" sz="2800" dirty="0">
                <a:solidFill>
                  <a:schemeClr val="tx2"/>
                </a:solidFill>
              </a:rPr>
              <a:t>the Public Land Survey </a:t>
            </a:r>
            <a:r>
              <a:rPr lang="en-US" sz="2800" dirty="0" smtClean="0">
                <a:solidFill>
                  <a:schemeClr val="tx2"/>
                </a:solidFill>
              </a:rPr>
              <a:t>system;</a:t>
            </a:r>
            <a:endParaRPr lang="en-US" sz="2800" dirty="0">
              <a:solidFill>
                <a:schemeClr val="tx2"/>
              </a:solidFill>
            </a:endParaRPr>
          </a:p>
          <a:p>
            <a:r>
              <a:rPr lang="en-US" sz="2800" dirty="0" smtClean="0">
                <a:solidFill>
                  <a:schemeClr val="tx2"/>
                </a:solidFill>
              </a:rPr>
              <a:t>Discuss duty, diversion, and other use calculations, and;</a:t>
            </a:r>
          </a:p>
          <a:p>
            <a:r>
              <a:rPr lang="en-US" sz="2800" dirty="0" smtClean="0">
                <a:solidFill>
                  <a:schemeClr val="tx2"/>
                </a:solidFill>
              </a:rPr>
              <a:t>Make an application map. </a:t>
            </a:r>
          </a:p>
          <a:p>
            <a:endParaRPr lang="en-US" sz="2800" dirty="0">
              <a:solidFill>
                <a:schemeClr val="tx2"/>
              </a:solidFill>
            </a:endParaRPr>
          </a:p>
          <a:p>
            <a:r>
              <a:rPr lang="en-US" sz="2800" b="1" dirty="0">
                <a:solidFill>
                  <a:schemeClr val="tx2"/>
                </a:solidFill>
              </a:rPr>
              <a:t>Questions</a:t>
            </a:r>
          </a:p>
          <a:p>
            <a:endParaRPr lang="en-US" dirty="0" smtClean="0">
              <a:solidFill>
                <a:schemeClr val="bg1">
                  <a:lumMod val="65000"/>
                </a:schemeClr>
              </a:solidFill>
            </a:endParaRP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54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Point of Diversion</a:t>
            </a:r>
            <a:endParaRPr lang="en-US" dirty="0">
              <a:solidFill>
                <a:schemeClr val="tx2"/>
              </a:solidFill>
            </a:endParaRPr>
          </a:p>
        </p:txBody>
      </p:sp>
      <p:sp>
        <p:nvSpPr>
          <p:cNvPr id="3" name="Content Placeholder 2"/>
          <p:cNvSpPr>
            <a:spLocks noGrp="1"/>
          </p:cNvSpPr>
          <p:nvPr>
            <p:ph sz="half" idx="1"/>
          </p:nvPr>
        </p:nvSpPr>
        <p:spPr/>
        <p:txBody>
          <a:bodyPr>
            <a:normAutofit/>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376"/>
          <a:stretch/>
        </p:blipFill>
        <p:spPr bwMode="auto">
          <a:xfrm>
            <a:off x="218489" y="1526458"/>
            <a:ext cx="4953000" cy="476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657600" y="4267200"/>
            <a:ext cx="228600" cy="228600"/>
          </a:xfrm>
          <a:prstGeom prst="ellipse">
            <a:avLst/>
          </a:prstGeom>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43300" y="2819400"/>
            <a:ext cx="228600" cy="228600"/>
          </a:xfrm>
          <a:prstGeom prst="ellipse">
            <a:avLst/>
          </a:prstGeom>
          <a:solidFill>
            <a:schemeClr val="accent3">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38876" y="3939065"/>
            <a:ext cx="500418"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E</a:t>
            </a:r>
            <a:endParaRPr lang="en-US" sz="1400" b="1" dirty="0">
              <a:solidFill>
                <a:schemeClr val="bg1"/>
              </a:solidFill>
            </a:endParaRPr>
          </a:p>
        </p:txBody>
      </p:sp>
      <p:sp>
        <p:nvSpPr>
          <p:cNvPr id="8" name="Oval 7"/>
          <p:cNvSpPr/>
          <p:nvPr/>
        </p:nvSpPr>
        <p:spPr>
          <a:xfrm>
            <a:off x="4414482" y="4287103"/>
            <a:ext cx="228600" cy="228600"/>
          </a:xfrm>
          <a:prstGeom prst="ellipse">
            <a:avLst/>
          </a:prstGeom>
          <a:solidFill>
            <a:schemeClr val="accent4">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28782" y="5619284"/>
            <a:ext cx="487718" cy="307777"/>
          </a:xfrm>
          <a:prstGeom prst="rect">
            <a:avLst/>
          </a:prstGeom>
          <a:solidFill>
            <a:schemeClr val="tx1"/>
          </a:solidFill>
          <a:ln w="6350">
            <a:solidFill>
              <a:schemeClr val="tx1"/>
            </a:solidFill>
          </a:ln>
        </p:spPr>
        <p:txBody>
          <a:bodyPr wrap="square" rtlCol="0">
            <a:spAutoFit/>
          </a:bodyPr>
          <a:lstStyle/>
          <a:p>
            <a:pPr algn="ctr"/>
            <a:r>
              <a:rPr lang="en-US" sz="1400" b="1" dirty="0">
                <a:solidFill>
                  <a:schemeClr val="bg1"/>
                </a:solidFill>
              </a:rPr>
              <a:t>S</a:t>
            </a:r>
            <a:r>
              <a:rPr lang="en-US" sz="1400" b="1" dirty="0" smtClean="0">
                <a:solidFill>
                  <a:schemeClr val="bg1"/>
                </a:solidFill>
              </a:rPr>
              <a:t>E</a:t>
            </a:r>
            <a:endParaRPr lang="en-US" sz="2400" b="1" dirty="0">
              <a:solidFill>
                <a:schemeClr val="bg1"/>
              </a:solidFill>
            </a:endParaRPr>
          </a:p>
        </p:txBody>
      </p:sp>
      <p:sp>
        <p:nvSpPr>
          <p:cNvPr id="12" name="TextBox 11"/>
          <p:cNvSpPr txBox="1"/>
          <p:nvPr/>
        </p:nvSpPr>
        <p:spPr>
          <a:xfrm>
            <a:off x="281170" y="2117392"/>
            <a:ext cx="533400"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NW</a:t>
            </a:r>
            <a:endParaRPr lang="en-US" sz="2800" b="1" dirty="0">
              <a:solidFill>
                <a:schemeClr val="bg1"/>
              </a:solidFill>
            </a:endParaRPr>
          </a:p>
        </p:txBody>
      </p:sp>
      <p:sp>
        <p:nvSpPr>
          <p:cNvPr id="14" name="Rectangle 1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562600" y="1752600"/>
            <a:ext cx="3352800" cy="4755709"/>
          </a:xfrm>
        </p:spPr>
        <p:txBody>
          <a:bodyPr>
            <a:normAutofit/>
          </a:bodyPr>
          <a:lstStyle/>
          <a:p>
            <a:pPr marL="0" indent="0">
              <a:buNone/>
            </a:pPr>
            <a:r>
              <a:rPr lang="en-US" dirty="0" smtClean="0">
                <a:solidFill>
                  <a:schemeClr val="tx2"/>
                </a:solidFill>
              </a:rPr>
              <a:t>Locate the following</a:t>
            </a:r>
            <a:r>
              <a:rPr lang="en-US" dirty="0" smtClean="0">
                <a:solidFill>
                  <a:schemeClr val="tx2"/>
                </a:solidFill>
              </a:rPr>
              <a:t>:</a:t>
            </a:r>
            <a:endParaRPr lang="en-US" dirty="0" smtClean="0">
              <a:solidFill>
                <a:schemeClr val="tx2"/>
              </a:solidFill>
            </a:endParaRPr>
          </a:p>
          <a:p>
            <a:pPr marL="457200" lvl="1" indent="0">
              <a:buNone/>
            </a:pPr>
            <a:r>
              <a:rPr lang="en-US" dirty="0" smtClean="0">
                <a:solidFill>
                  <a:schemeClr val="tx2">
                    <a:lumMod val="60000"/>
                    <a:lumOff val="40000"/>
                  </a:schemeClr>
                </a:solidFill>
              </a:rPr>
              <a:t>S 500’ and W 1200’ from the East Quarter Corner</a:t>
            </a:r>
          </a:p>
          <a:p>
            <a:pPr lvl="1"/>
            <a:endParaRPr lang="en-US" dirty="0" smtClean="0">
              <a:solidFill>
                <a:schemeClr val="tx2"/>
              </a:solidFill>
            </a:endParaRPr>
          </a:p>
          <a:p>
            <a:pPr marL="457200" lvl="1" indent="0">
              <a:buNone/>
            </a:pPr>
            <a:r>
              <a:rPr lang="en-US" dirty="0" smtClean="0">
                <a:solidFill>
                  <a:schemeClr val="accent4">
                    <a:lumMod val="75000"/>
                  </a:schemeClr>
                </a:solidFill>
              </a:rPr>
              <a:t>N 2000’ from the Southeast Corner</a:t>
            </a:r>
          </a:p>
          <a:p>
            <a:pPr lvl="1"/>
            <a:endParaRPr lang="en-US" dirty="0" smtClean="0">
              <a:solidFill>
                <a:schemeClr val="tx2"/>
              </a:solidFill>
            </a:endParaRPr>
          </a:p>
          <a:p>
            <a:pPr marL="457200" lvl="1" indent="0">
              <a:buNone/>
            </a:pPr>
            <a:r>
              <a:rPr lang="en-US" dirty="0" smtClean="0">
                <a:solidFill>
                  <a:schemeClr val="accent3">
                    <a:lumMod val="50000"/>
                  </a:schemeClr>
                </a:solidFill>
              </a:rPr>
              <a:t>S 1300’ and E 4000’ from the Northwest Corner</a:t>
            </a:r>
          </a:p>
          <a:p>
            <a:pPr marL="457200" lvl="1" indent="0">
              <a:buNone/>
            </a:pPr>
            <a:endParaRPr lang="en-US" dirty="0"/>
          </a:p>
          <a:p>
            <a:endParaRPr lang="en-US" dirty="0"/>
          </a:p>
        </p:txBody>
      </p:sp>
      <p:sp>
        <p:nvSpPr>
          <p:cNvPr id="15" name="TextBox 14"/>
          <p:cNvSpPr txBox="1"/>
          <p:nvPr/>
        </p:nvSpPr>
        <p:spPr>
          <a:xfrm>
            <a:off x="2494343" y="1440071"/>
            <a:ext cx="325057" cy="369332"/>
          </a:xfrm>
          <a:prstGeom prst="rect">
            <a:avLst/>
          </a:prstGeom>
          <a:noFill/>
        </p:spPr>
        <p:txBody>
          <a:bodyPr wrap="square" rtlCol="0">
            <a:spAutoFit/>
          </a:bodyPr>
          <a:lstStyle/>
          <a:p>
            <a:r>
              <a:rPr lang="en-US" sz="1800" dirty="0">
                <a:solidFill>
                  <a:schemeClr val="tx1"/>
                </a:solidFill>
                <a:latin typeface="+mj-lt"/>
              </a:rPr>
              <a:t>N</a:t>
            </a:r>
          </a:p>
        </p:txBody>
      </p:sp>
      <p:sp>
        <p:nvSpPr>
          <p:cNvPr id="16" name="TextBox 15"/>
          <p:cNvSpPr txBox="1"/>
          <p:nvPr/>
        </p:nvSpPr>
        <p:spPr>
          <a:xfrm>
            <a:off x="4919947" y="3843322"/>
            <a:ext cx="325057" cy="369332"/>
          </a:xfrm>
          <a:prstGeom prst="rect">
            <a:avLst/>
          </a:prstGeom>
          <a:noFill/>
        </p:spPr>
        <p:txBody>
          <a:bodyPr wrap="square" rtlCol="0">
            <a:spAutoFit/>
          </a:bodyPr>
          <a:lstStyle/>
          <a:p>
            <a:r>
              <a:rPr lang="en-US" sz="1800" dirty="0" smtClean="0">
                <a:solidFill>
                  <a:schemeClr val="tx1"/>
                </a:solidFill>
                <a:latin typeface="+mj-lt"/>
              </a:rPr>
              <a:t>E</a:t>
            </a:r>
            <a:endParaRPr lang="en-US" sz="1800" dirty="0">
              <a:solidFill>
                <a:schemeClr val="tx1"/>
              </a:solidFill>
              <a:latin typeface="+mj-lt"/>
            </a:endParaRPr>
          </a:p>
        </p:txBody>
      </p:sp>
      <p:sp>
        <p:nvSpPr>
          <p:cNvPr id="17" name="TextBox 16"/>
          <p:cNvSpPr txBox="1"/>
          <p:nvPr/>
        </p:nvSpPr>
        <p:spPr>
          <a:xfrm>
            <a:off x="2532460" y="6137858"/>
            <a:ext cx="325057" cy="369332"/>
          </a:xfrm>
          <a:prstGeom prst="rect">
            <a:avLst/>
          </a:prstGeom>
          <a:noFill/>
        </p:spPr>
        <p:txBody>
          <a:bodyPr wrap="square" rtlCol="0">
            <a:spAutoFit/>
          </a:bodyPr>
          <a:lstStyle/>
          <a:p>
            <a:r>
              <a:rPr lang="en-US" sz="1800" dirty="0" smtClean="0">
                <a:solidFill>
                  <a:schemeClr val="tx1"/>
                </a:solidFill>
                <a:latin typeface="+mj-lt"/>
              </a:rPr>
              <a:t>S</a:t>
            </a:r>
            <a:endParaRPr lang="en-US" sz="1800" dirty="0">
              <a:solidFill>
                <a:schemeClr val="tx1"/>
              </a:solidFill>
              <a:latin typeface="+mj-lt"/>
            </a:endParaRPr>
          </a:p>
        </p:txBody>
      </p:sp>
      <p:sp>
        <p:nvSpPr>
          <p:cNvPr id="18" name="TextBox 17"/>
          <p:cNvSpPr txBox="1"/>
          <p:nvPr/>
        </p:nvSpPr>
        <p:spPr>
          <a:xfrm>
            <a:off x="144974" y="3843322"/>
            <a:ext cx="325057" cy="369332"/>
          </a:xfrm>
          <a:prstGeom prst="rect">
            <a:avLst/>
          </a:prstGeom>
          <a:noFill/>
        </p:spPr>
        <p:txBody>
          <a:bodyPr wrap="square" rtlCol="0">
            <a:spAutoFit/>
          </a:bodyPr>
          <a:lstStyle/>
          <a:p>
            <a:r>
              <a:rPr lang="en-US" sz="1800" dirty="0" smtClean="0">
                <a:solidFill>
                  <a:schemeClr val="tx1"/>
                </a:solidFill>
                <a:latin typeface="+mj-lt"/>
              </a:rPr>
              <a:t>W</a:t>
            </a:r>
            <a:endParaRPr lang="en-US" sz="1800" dirty="0">
              <a:solidFill>
                <a:schemeClr val="tx1"/>
              </a:solidFill>
              <a:latin typeface="+mj-lt"/>
            </a:endParaRPr>
          </a:p>
        </p:txBody>
      </p:sp>
    </p:spTree>
    <p:extLst>
      <p:ext uri="{BB962C8B-B14F-4D97-AF65-F5344CB8AC3E}">
        <p14:creationId xmlns:p14="http://schemas.microsoft.com/office/powerpoint/2010/main" val="820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Place of Use</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933"/>
          <a:stretch/>
        </p:blipFill>
        <p:spPr bwMode="auto">
          <a:xfrm>
            <a:off x="235974" y="1526719"/>
            <a:ext cx="4953000" cy="4788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8200" y="2209800"/>
            <a:ext cx="914400" cy="914400"/>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4953000"/>
            <a:ext cx="1834134" cy="914400"/>
          </a:xfrm>
          <a:prstGeom prst="rect">
            <a:avLst/>
          </a:prstGeom>
          <a:solidFill>
            <a:srgbClr val="CC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7934" y="4038600"/>
            <a:ext cx="914400" cy="914400"/>
          </a:xfrm>
          <a:prstGeom prst="rect">
            <a:avLst/>
          </a:prstGeom>
          <a:solidFill>
            <a:srgbClr val="0099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8200" y="3124200"/>
            <a:ext cx="3693286" cy="914400"/>
          </a:xfrm>
          <a:prstGeom prst="rect">
            <a:avLst/>
          </a:prstGeom>
          <a:solidFill>
            <a:schemeClr val="accent4">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60558"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410200" y="1905000"/>
            <a:ext cx="3429000" cy="4419600"/>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NW1/4 of the NW1/4</a:t>
            </a:r>
          </a:p>
          <a:p>
            <a:pPr lvl="1"/>
            <a:endParaRPr lang="en-US" dirty="0" smtClean="0">
              <a:solidFill>
                <a:schemeClr val="tx2"/>
              </a:solidFill>
            </a:endParaRPr>
          </a:p>
          <a:p>
            <a:pPr marL="457200" lvl="1" indent="0">
              <a:buNone/>
            </a:pPr>
            <a:r>
              <a:rPr lang="en-US" dirty="0" smtClean="0">
                <a:solidFill>
                  <a:srgbClr val="CC0000"/>
                </a:solidFill>
              </a:rPr>
              <a:t>S1/2 of the SW1/4</a:t>
            </a:r>
          </a:p>
          <a:p>
            <a:pPr lvl="1"/>
            <a:endParaRPr lang="en-US" dirty="0" smtClean="0">
              <a:solidFill>
                <a:schemeClr val="tx2"/>
              </a:solidFill>
            </a:endParaRPr>
          </a:p>
          <a:p>
            <a:pPr marL="457200" lvl="1" indent="0">
              <a:buNone/>
            </a:pPr>
            <a:r>
              <a:rPr lang="en-US" dirty="0" smtClean="0">
                <a:solidFill>
                  <a:srgbClr val="009900"/>
                </a:solidFill>
              </a:rPr>
              <a:t>NE1/4 of the SW1/4</a:t>
            </a:r>
          </a:p>
          <a:p>
            <a:pPr lvl="1"/>
            <a:endParaRPr lang="en-US" dirty="0" smtClean="0">
              <a:solidFill>
                <a:schemeClr val="tx2"/>
              </a:solidFill>
            </a:endParaRPr>
          </a:p>
          <a:p>
            <a:pPr marL="457200" lvl="1" indent="0">
              <a:buNone/>
            </a:pPr>
            <a:r>
              <a:rPr lang="en-US" dirty="0" smtClean="0">
                <a:solidFill>
                  <a:schemeClr val="accent4"/>
                </a:solidFill>
              </a:rPr>
              <a:t>S1/2 of the NW1/4 and the S1/2 of the NE1/4</a:t>
            </a:r>
          </a:p>
          <a:p>
            <a:pPr marL="457200" lvl="1" indent="0">
              <a:buNone/>
            </a:pPr>
            <a:endParaRPr lang="en-US" dirty="0"/>
          </a:p>
          <a:p>
            <a:endParaRPr lang="en-US" dirty="0"/>
          </a:p>
        </p:txBody>
      </p:sp>
      <p:sp>
        <p:nvSpPr>
          <p:cNvPr id="6" name="TextBox 5"/>
          <p:cNvSpPr txBox="1"/>
          <p:nvPr/>
        </p:nvSpPr>
        <p:spPr>
          <a:xfrm>
            <a:off x="2494343" y="1440071"/>
            <a:ext cx="325057" cy="369332"/>
          </a:xfrm>
          <a:prstGeom prst="rect">
            <a:avLst/>
          </a:prstGeom>
          <a:noFill/>
        </p:spPr>
        <p:txBody>
          <a:bodyPr wrap="square" rtlCol="0">
            <a:spAutoFit/>
          </a:bodyPr>
          <a:lstStyle/>
          <a:p>
            <a:r>
              <a:rPr lang="en-US" sz="1800" dirty="0">
                <a:solidFill>
                  <a:schemeClr val="tx1"/>
                </a:solidFill>
                <a:latin typeface="+mj-lt"/>
              </a:rPr>
              <a:t>N</a:t>
            </a:r>
          </a:p>
        </p:txBody>
      </p:sp>
      <p:sp>
        <p:nvSpPr>
          <p:cNvPr id="21" name="TextBox 20"/>
          <p:cNvSpPr txBox="1"/>
          <p:nvPr/>
        </p:nvSpPr>
        <p:spPr>
          <a:xfrm>
            <a:off x="2549945" y="6203844"/>
            <a:ext cx="325057" cy="369332"/>
          </a:xfrm>
          <a:prstGeom prst="rect">
            <a:avLst/>
          </a:prstGeom>
          <a:noFill/>
        </p:spPr>
        <p:txBody>
          <a:bodyPr wrap="square" rtlCol="0">
            <a:spAutoFit/>
          </a:bodyPr>
          <a:lstStyle/>
          <a:p>
            <a:r>
              <a:rPr lang="en-US" sz="1800" dirty="0" smtClean="0">
                <a:solidFill>
                  <a:schemeClr val="tx1"/>
                </a:solidFill>
                <a:latin typeface="+mj-lt"/>
              </a:rPr>
              <a:t>S</a:t>
            </a:r>
            <a:endParaRPr lang="en-US" sz="1800" dirty="0">
              <a:solidFill>
                <a:schemeClr val="tx1"/>
              </a:solidFill>
              <a:latin typeface="+mj-lt"/>
            </a:endParaRPr>
          </a:p>
        </p:txBody>
      </p:sp>
      <p:sp>
        <p:nvSpPr>
          <p:cNvPr id="22" name="TextBox 21"/>
          <p:cNvSpPr txBox="1"/>
          <p:nvPr/>
        </p:nvSpPr>
        <p:spPr>
          <a:xfrm>
            <a:off x="4919947" y="3843322"/>
            <a:ext cx="325057" cy="369332"/>
          </a:xfrm>
          <a:prstGeom prst="rect">
            <a:avLst/>
          </a:prstGeom>
          <a:noFill/>
        </p:spPr>
        <p:txBody>
          <a:bodyPr wrap="square" rtlCol="0">
            <a:spAutoFit/>
          </a:bodyPr>
          <a:lstStyle/>
          <a:p>
            <a:r>
              <a:rPr lang="en-US" sz="1800" dirty="0" smtClean="0">
                <a:solidFill>
                  <a:schemeClr val="tx1"/>
                </a:solidFill>
                <a:latin typeface="+mj-lt"/>
              </a:rPr>
              <a:t>E</a:t>
            </a:r>
            <a:endParaRPr lang="en-US" sz="1800" dirty="0">
              <a:solidFill>
                <a:schemeClr val="tx1"/>
              </a:solidFill>
              <a:latin typeface="+mj-lt"/>
            </a:endParaRPr>
          </a:p>
        </p:txBody>
      </p:sp>
      <p:sp>
        <p:nvSpPr>
          <p:cNvPr id="23" name="TextBox 22"/>
          <p:cNvSpPr txBox="1"/>
          <p:nvPr/>
        </p:nvSpPr>
        <p:spPr>
          <a:xfrm>
            <a:off x="132143" y="3843322"/>
            <a:ext cx="325057" cy="369332"/>
          </a:xfrm>
          <a:prstGeom prst="rect">
            <a:avLst/>
          </a:prstGeom>
          <a:noFill/>
        </p:spPr>
        <p:txBody>
          <a:bodyPr wrap="square" rtlCol="0">
            <a:spAutoFit/>
          </a:bodyPr>
          <a:lstStyle/>
          <a:p>
            <a:r>
              <a:rPr lang="en-US" sz="1800" dirty="0" smtClean="0">
                <a:solidFill>
                  <a:schemeClr val="tx1"/>
                </a:solidFill>
                <a:latin typeface="+mj-lt"/>
              </a:rPr>
              <a:t>W</a:t>
            </a:r>
            <a:endParaRPr lang="en-US" sz="1800" dirty="0">
              <a:solidFill>
                <a:schemeClr val="tx1"/>
              </a:solidFill>
              <a:latin typeface="+mj-lt"/>
            </a:endParaRPr>
          </a:p>
        </p:txBody>
      </p:sp>
      <p:cxnSp>
        <p:nvCxnSpPr>
          <p:cNvPr id="16" name="Straight Connector 15"/>
          <p:cNvCxnSpPr/>
          <p:nvPr/>
        </p:nvCxnSpPr>
        <p:spPr>
          <a:xfrm>
            <a:off x="1749801" y="2209800"/>
            <a:ext cx="5597" cy="1828800"/>
          </a:xfrm>
          <a:prstGeom prst="line">
            <a:avLst/>
          </a:prstGeom>
          <a:ln/>
        </p:spPr>
        <p:style>
          <a:lnRef idx="3">
            <a:schemeClr val="dk1"/>
          </a:lnRef>
          <a:fillRef idx="0">
            <a:schemeClr val="dk1"/>
          </a:fillRef>
          <a:effectRef idx="2">
            <a:schemeClr val="dk1"/>
          </a:effectRef>
          <a:fontRef idx="minor">
            <a:schemeClr val="tx1"/>
          </a:fontRef>
        </p:style>
      </p:cxnSp>
      <p:cxnSp>
        <p:nvCxnSpPr>
          <p:cNvPr id="27" name="Straight Connector 26"/>
          <p:cNvCxnSpPr>
            <a:endCxn id="9" idx="0"/>
          </p:cNvCxnSpPr>
          <p:nvPr/>
        </p:nvCxnSpPr>
        <p:spPr>
          <a:xfrm>
            <a:off x="835401" y="3109916"/>
            <a:ext cx="1849442" cy="14284"/>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225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Employees At Work\Mike Handy\DSCN3914.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115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867400"/>
            <a:ext cx="8345487" cy="995516"/>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Calculations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251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solidFill>
                  <a:schemeClr val="tx2"/>
                </a:solidFill>
              </a:rPr>
              <a:t>Common Terms</a:t>
            </a:r>
            <a:endParaRPr lang="en-US" dirty="0">
              <a:solidFill>
                <a:schemeClr val="tx2"/>
              </a:solidFill>
            </a:endParaRPr>
          </a:p>
        </p:txBody>
      </p:sp>
      <p:sp>
        <p:nvSpPr>
          <p:cNvPr id="7" name="Rectangle 6"/>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57200" y="1676400"/>
            <a:ext cx="8229600" cy="4876800"/>
          </a:xfrm>
        </p:spPr>
        <p:txBody>
          <a:bodyPr>
            <a:normAutofit fontScale="32500" lnSpcReduction="20000"/>
          </a:bodyPr>
          <a:lstStyle/>
          <a:p>
            <a:r>
              <a:rPr lang="en-US" sz="11200" b="1" dirty="0" smtClean="0">
                <a:solidFill>
                  <a:schemeClr val="tx2"/>
                </a:solidFill>
              </a:rPr>
              <a:t>Cubic Feet per Second (CFS)</a:t>
            </a:r>
          </a:p>
          <a:p>
            <a:pPr lvl="1"/>
            <a:r>
              <a:rPr lang="en-US" sz="11200" dirty="0">
                <a:solidFill>
                  <a:schemeClr val="tx2"/>
                </a:solidFill>
              </a:rPr>
              <a:t>A unit of measure used to quantify the </a:t>
            </a:r>
            <a:r>
              <a:rPr lang="en-US" sz="11200" u="sng" dirty="0">
                <a:solidFill>
                  <a:schemeClr val="tx2"/>
                </a:solidFill>
              </a:rPr>
              <a:t>rate of flow</a:t>
            </a:r>
            <a:r>
              <a:rPr lang="en-US" sz="11200" dirty="0">
                <a:solidFill>
                  <a:schemeClr val="tx2"/>
                </a:solidFill>
              </a:rPr>
              <a:t> from a water source</a:t>
            </a:r>
          </a:p>
          <a:p>
            <a:pPr lvl="1"/>
            <a:r>
              <a:rPr lang="en-US" sz="11200" dirty="0" smtClean="0">
                <a:solidFill>
                  <a:schemeClr val="tx2"/>
                </a:solidFill>
              </a:rPr>
              <a:t>Area(</a:t>
            </a:r>
            <a:r>
              <a:rPr lang="en-US" sz="11100" dirty="0" smtClean="0">
                <a:solidFill>
                  <a:schemeClr val="tx2"/>
                </a:solidFill>
              </a:rPr>
              <a:t>feet</a:t>
            </a:r>
            <a:r>
              <a:rPr lang="en-US" sz="11100" baseline="30000" dirty="0" smtClean="0">
                <a:solidFill>
                  <a:schemeClr val="tx2"/>
                </a:solidFill>
              </a:rPr>
              <a:t>2</a:t>
            </a:r>
            <a:r>
              <a:rPr lang="en-US" sz="11200" dirty="0" smtClean="0">
                <a:solidFill>
                  <a:schemeClr val="tx2"/>
                </a:solidFill>
              </a:rPr>
              <a:t>) </a:t>
            </a:r>
            <a:r>
              <a:rPr lang="en-US" sz="11200" dirty="0">
                <a:solidFill>
                  <a:schemeClr val="tx2"/>
                </a:solidFill>
              </a:rPr>
              <a:t>* Velocity </a:t>
            </a:r>
            <a:r>
              <a:rPr lang="en-US" sz="11200" dirty="0" smtClean="0">
                <a:solidFill>
                  <a:schemeClr val="tx2"/>
                </a:solidFill>
              </a:rPr>
              <a:t>(</a:t>
            </a:r>
            <a:r>
              <a:rPr lang="en-US" sz="11200" dirty="0">
                <a:solidFill>
                  <a:schemeClr val="tx2"/>
                </a:solidFill>
              </a:rPr>
              <a:t>f</a:t>
            </a:r>
            <a:r>
              <a:rPr lang="en-US" sz="11200" dirty="0" smtClean="0">
                <a:solidFill>
                  <a:schemeClr val="tx2"/>
                </a:solidFill>
              </a:rPr>
              <a:t>eet </a:t>
            </a:r>
            <a:r>
              <a:rPr lang="en-US" sz="11200" dirty="0">
                <a:solidFill>
                  <a:schemeClr val="tx2"/>
                </a:solidFill>
              </a:rPr>
              <a:t>per second)</a:t>
            </a:r>
          </a:p>
          <a:p>
            <a:pPr lvl="1"/>
            <a:endParaRPr lang="en-US" sz="11200" dirty="0" smtClean="0">
              <a:solidFill>
                <a:schemeClr val="tx2"/>
              </a:solidFill>
            </a:endParaRPr>
          </a:p>
          <a:p>
            <a:r>
              <a:rPr lang="en-US" sz="11200" b="1" dirty="0" smtClean="0">
                <a:solidFill>
                  <a:schemeClr val="tx2"/>
                </a:solidFill>
              </a:rPr>
              <a:t>Acre-Feet (AF)</a:t>
            </a:r>
          </a:p>
          <a:p>
            <a:pPr lvl="1"/>
            <a:r>
              <a:rPr lang="en-US" sz="11200" dirty="0" smtClean="0">
                <a:solidFill>
                  <a:schemeClr val="tx2"/>
                </a:solidFill>
              </a:rPr>
              <a:t>A unit of </a:t>
            </a:r>
            <a:r>
              <a:rPr lang="en-US" sz="11200" u="sng" dirty="0" smtClean="0">
                <a:solidFill>
                  <a:schemeClr val="tx2"/>
                </a:solidFill>
              </a:rPr>
              <a:t>volume</a:t>
            </a:r>
            <a:r>
              <a:rPr lang="en-US" sz="11200" dirty="0" smtClean="0">
                <a:solidFill>
                  <a:schemeClr val="tx2"/>
                </a:solidFill>
              </a:rPr>
              <a:t> defined as one acre of surface area to a depth of one foot.</a:t>
            </a:r>
          </a:p>
          <a:p>
            <a:pPr lvl="1"/>
            <a:r>
              <a:rPr lang="en-US" sz="11200" dirty="0" smtClean="0">
                <a:solidFill>
                  <a:schemeClr val="tx2"/>
                </a:solidFill>
              </a:rPr>
              <a:t>Depth of Water (feet) * Area (acres)</a:t>
            </a:r>
          </a:p>
          <a:p>
            <a:pPr lvl="1"/>
            <a:endParaRPr lang="en-US" dirty="0" smtClean="0"/>
          </a:p>
          <a:p>
            <a:pPr lvl="1"/>
            <a:endParaRPr lang="en-US" dirty="0"/>
          </a:p>
          <a:p>
            <a:pPr marL="457200" lvl="1" indent="0">
              <a:buNone/>
            </a:pPr>
            <a:endParaRPr lang="en-US" dirty="0" smtClean="0"/>
          </a:p>
        </p:txBody>
      </p:sp>
    </p:spTree>
    <p:extLst>
      <p:ext uri="{BB962C8B-B14F-4D97-AF65-F5344CB8AC3E}">
        <p14:creationId xmlns:p14="http://schemas.microsoft.com/office/powerpoint/2010/main" val="3102368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Duty Calculations</a:t>
            </a:r>
            <a:endParaRPr lang="en-US" dirty="0">
              <a:solidFill>
                <a:schemeClr val="tx2"/>
              </a:solidFill>
            </a:endParaRPr>
          </a:p>
        </p:txBody>
      </p:sp>
      <p:sp>
        <p:nvSpPr>
          <p:cNvPr id="5" name="Content Placeholder 4"/>
          <p:cNvSpPr>
            <a:spLocks noGrp="1"/>
          </p:cNvSpPr>
          <p:nvPr>
            <p:ph sz="half" idx="2"/>
          </p:nvPr>
        </p:nvSpPr>
        <p:spPr>
          <a:xfrm>
            <a:off x="381000" y="1600200"/>
            <a:ext cx="6019800" cy="5181600"/>
          </a:xfrm>
        </p:spPr>
        <p:txBody>
          <a:bodyPr>
            <a:normAutofit fontScale="85000" lnSpcReduction="20000"/>
          </a:bodyPr>
          <a:lstStyle/>
          <a:p>
            <a:r>
              <a:rPr lang="en-US" sz="3500" b="1" dirty="0" smtClean="0">
                <a:solidFill>
                  <a:schemeClr val="tx2"/>
                </a:solidFill>
              </a:rPr>
              <a:t>Irrigation</a:t>
            </a:r>
          </a:p>
          <a:p>
            <a:pPr lvl="1"/>
            <a:r>
              <a:rPr lang="en-US" sz="3000" dirty="0" smtClean="0">
                <a:solidFill>
                  <a:schemeClr val="tx2"/>
                </a:solidFill>
              </a:rPr>
              <a:t>Acres </a:t>
            </a:r>
            <a:r>
              <a:rPr lang="en-US" sz="3000" dirty="0">
                <a:solidFill>
                  <a:schemeClr val="tx2"/>
                </a:solidFill>
              </a:rPr>
              <a:t>*</a:t>
            </a:r>
            <a:r>
              <a:rPr lang="en-US" sz="3000" dirty="0" smtClean="0">
                <a:solidFill>
                  <a:schemeClr val="tx2"/>
                </a:solidFill>
              </a:rPr>
              <a:t> </a:t>
            </a:r>
            <a:r>
              <a:rPr lang="en-US" sz="3000" dirty="0" smtClean="0">
                <a:solidFill>
                  <a:schemeClr val="tx2"/>
                </a:solidFill>
              </a:rPr>
              <a:t>Duty = AF per Year</a:t>
            </a:r>
          </a:p>
          <a:p>
            <a:pPr lvl="1"/>
            <a:r>
              <a:rPr lang="en-US" sz="3100" dirty="0" smtClean="0">
                <a:solidFill>
                  <a:schemeClr val="tx2"/>
                </a:solidFill>
              </a:rPr>
              <a:t>Irrigation duty values vary by </a:t>
            </a:r>
            <a:r>
              <a:rPr lang="en-US" sz="3100" dirty="0">
                <a:solidFill>
                  <a:schemeClr val="tx2"/>
                </a:solidFill>
              </a:rPr>
              <a:t>area </a:t>
            </a:r>
            <a:endParaRPr lang="en-US" sz="3100" dirty="0" smtClean="0">
              <a:solidFill>
                <a:schemeClr val="tx2"/>
              </a:solidFill>
            </a:endParaRPr>
          </a:p>
          <a:p>
            <a:pPr lvl="2"/>
            <a:endParaRPr lang="en-US" sz="2400" dirty="0">
              <a:solidFill>
                <a:schemeClr val="tx2"/>
              </a:solidFill>
            </a:endParaRPr>
          </a:p>
          <a:p>
            <a:r>
              <a:rPr lang="en-US" sz="3500" b="1" dirty="0" smtClean="0">
                <a:solidFill>
                  <a:schemeClr val="tx2"/>
                </a:solidFill>
              </a:rPr>
              <a:t>Domestic</a:t>
            </a:r>
          </a:p>
          <a:p>
            <a:pPr lvl="1"/>
            <a:r>
              <a:rPr lang="en-US" sz="3000" dirty="0" smtClean="0">
                <a:solidFill>
                  <a:schemeClr val="tx2"/>
                </a:solidFill>
              </a:rPr>
              <a:t>Full time = 0.45 AF per Year</a:t>
            </a:r>
          </a:p>
          <a:p>
            <a:pPr lvl="1"/>
            <a:r>
              <a:rPr lang="en-US" sz="3000" dirty="0" smtClean="0">
                <a:solidFill>
                  <a:schemeClr val="tx2"/>
                </a:solidFill>
              </a:rPr>
              <a:t>Part time = 0.25 AF per Year</a:t>
            </a:r>
          </a:p>
          <a:p>
            <a:pPr lvl="1"/>
            <a:endParaRPr lang="en-US" dirty="0" smtClean="0">
              <a:solidFill>
                <a:schemeClr val="tx2"/>
              </a:solidFill>
            </a:endParaRPr>
          </a:p>
          <a:p>
            <a:r>
              <a:rPr lang="en-US" sz="3500" b="1" dirty="0" smtClean="0">
                <a:solidFill>
                  <a:schemeClr val="tx2"/>
                </a:solidFill>
              </a:rPr>
              <a:t>Livestock (ELU)</a:t>
            </a:r>
          </a:p>
          <a:p>
            <a:pPr lvl="1"/>
            <a:r>
              <a:rPr lang="en-US" sz="3000" dirty="0" smtClean="0">
                <a:solidFill>
                  <a:schemeClr val="tx2"/>
                </a:solidFill>
              </a:rPr>
              <a:t>1 ELU = 0.028 AF per year</a:t>
            </a:r>
          </a:p>
          <a:p>
            <a:pPr lvl="1"/>
            <a:r>
              <a:rPr lang="en-US" sz="3000" dirty="0" smtClean="0">
                <a:solidFill>
                  <a:schemeClr val="tx2"/>
                </a:solidFill>
              </a:rPr>
              <a:t>1 ELU = 1 Cow or Horse</a:t>
            </a:r>
          </a:p>
          <a:p>
            <a:pPr lvl="1"/>
            <a:r>
              <a:rPr lang="en-US" sz="3000" dirty="0" smtClean="0">
                <a:solidFill>
                  <a:schemeClr val="tx2"/>
                </a:solidFill>
              </a:rPr>
              <a:t>1 ELU = 5 Pigs, Sheep, or Goats</a:t>
            </a:r>
          </a:p>
          <a:p>
            <a:pPr lvl="1"/>
            <a:endParaRPr lang="en-US" dirty="0" smtClean="0"/>
          </a:p>
        </p:txBody>
      </p:sp>
      <p:pic>
        <p:nvPicPr>
          <p:cNvPr id="3074" name="Picture 2" descr="G:\_WRT Photo Contests (all years)\2015 WRT Photo Contest\14. Measuring Castle Creek near Mo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76401"/>
            <a:ext cx="2743199" cy="478474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8035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#1</a:t>
            </a:r>
            <a:endParaRPr lang="en-US" dirty="0">
              <a:solidFill>
                <a:schemeClr val="tx2"/>
              </a:solidFill>
            </a:endParaRPr>
          </a:p>
        </p:txBody>
      </p:sp>
      <p:sp>
        <p:nvSpPr>
          <p:cNvPr id="3" name="Content Placeholder 2"/>
          <p:cNvSpPr>
            <a:spLocks noGrp="1"/>
          </p:cNvSpPr>
          <p:nvPr>
            <p:ph idx="1"/>
          </p:nvPr>
        </p:nvSpPr>
        <p:spPr/>
        <p:txBody>
          <a:bodyPr/>
          <a:lstStyle/>
          <a:p>
            <a:r>
              <a:rPr lang="en-US" sz="2400" dirty="0" smtClean="0">
                <a:solidFill>
                  <a:schemeClr val="tx2"/>
                </a:solidFill>
              </a:rPr>
              <a:t>A rancher wants to start a farm near </a:t>
            </a:r>
            <a:r>
              <a:rPr lang="en-US" sz="2400" dirty="0" err="1" smtClean="0">
                <a:solidFill>
                  <a:schemeClr val="tx2"/>
                </a:solidFill>
              </a:rPr>
              <a:t>Dugway</a:t>
            </a:r>
            <a:r>
              <a:rPr lang="en-US" sz="2400" dirty="0" smtClean="0">
                <a:solidFill>
                  <a:schemeClr val="tx2"/>
                </a:solidFill>
              </a:rPr>
              <a:t>, Utah (area 16).  How much water does he need for 5 acres of irrigation, 50 cattle year-round, and a full-time home?</a:t>
            </a:r>
          </a:p>
          <a:p>
            <a:endParaRPr lang="en-US" sz="2400" dirty="0">
              <a:solidFill>
                <a:schemeClr val="tx2"/>
              </a:solidFill>
            </a:endParaRPr>
          </a:p>
          <a:p>
            <a:r>
              <a:rPr lang="en-US" sz="2400" dirty="0" smtClean="0">
                <a:solidFill>
                  <a:schemeClr val="tx2"/>
                </a:solidFill>
              </a:rPr>
              <a:t>The irrigation duty in </a:t>
            </a:r>
            <a:r>
              <a:rPr lang="en-US" sz="2400" dirty="0" err="1" smtClean="0">
                <a:solidFill>
                  <a:schemeClr val="tx2"/>
                </a:solidFill>
              </a:rPr>
              <a:t>Dugway</a:t>
            </a:r>
            <a:r>
              <a:rPr lang="en-US" sz="2400" dirty="0" smtClean="0">
                <a:solidFill>
                  <a:schemeClr val="tx2"/>
                </a:solidFill>
              </a:rPr>
              <a:t> is 4 acre-feet/acre</a:t>
            </a:r>
          </a:p>
          <a:p>
            <a:endParaRPr lang="en-US" sz="2400" dirty="0" smtClean="0">
              <a:solidFill>
                <a:schemeClr val="tx2"/>
              </a:solidFill>
            </a:endParaRPr>
          </a:p>
          <a:p>
            <a:pPr marL="457200" lvl="1" indent="0">
              <a:buNone/>
            </a:pPr>
            <a:r>
              <a:rPr lang="en-US" sz="2000" dirty="0" smtClean="0">
                <a:solidFill>
                  <a:schemeClr val="tx2"/>
                </a:solidFill>
              </a:rPr>
              <a:t>    5 acres * 4 acre-feet/acre = </a:t>
            </a:r>
            <a:r>
              <a:rPr lang="en-US" sz="2000" b="1" dirty="0" smtClean="0">
                <a:solidFill>
                  <a:schemeClr val="tx2"/>
                </a:solidFill>
              </a:rPr>
              <a:t>20 acre-feet</a:t>
            </a:r>
          </a:p>
          <a:p>
            <a:pPr marL="457200" lvl="1" indent="0">
              <a:buNone/>
            </a:pPr>
            <a:r>
              <a:rPr lang="en-US" sz="2000" dirty="0" smtClean="0">
                <a:solidFill>
                  <a:schemeClr val="tx2"/>
                </a:solidFill>
              </a:rPr>
              <a:t>    50 cattle * 0.028 acre-foot = </a:t>
            </a:r>
            <a:r>
              <a:rPr lang="en-US" sz="2000" b="1" dirty="0" smtClean="0">
                <a:solidFill>
                  <a:schemeClr val="tx2"/>
                </a:solidFill>
              </a:rPr>
              <a:t>1.4 acre-feet</a:t>
            </a:r>
          </a:p>
          <a:p>
            <a:pPr marL="457200" lvl="1" indent="0">
              <a:buNone/>
            </a:pPr>
            <a:r>
              <a:rPr lang="en-US" sz="2000" dirty="0">
                <a:solidFill>
                  <a:schemeClr val="tx2"/>
                </a:solidFill>
              </a:rPr>
              <a:t> </a:t>
            </a:r>
            <a:r>
              <a:rPr lang="en-US" sz="2000" dirty="0" smtClean="0">
                <a:solidFill>
                  <a:schemeClr val="tx2"/>
                </a:solidFill>
              </a:rPr>
              <a:t>   1 full-time home = </a:t>
            </a:r>
            <a:r>
              <a:rPr lang="en-US" sz="2000" b="1" dirty="0" smtClean="0">
                <a:solidFill>
                  <a:schemeClr val="tx2"/>
                </a:solidFill>
              </a:rPr>
              <a:t>0.45 acre-foot</a:t>
            </a:r>
          </a:p>
          <a:p>
            <a:pPr marL="457200" lvl="1" indent="0">
              <a:buNone/>
            </a:pPr>
            <a:endParaRPr lang="en-US" sz="2000" dirty="0" smtClean="0"/>
          </a:p>
          <a:p>
            <a:pPr marL="457200" lvl="1" indent="0">
              <a:buNone/>
            </a:pPr>
            <a:r>
              <a:rPr lang="en-US" sz="2000" dirty="0" smtClean="0"/>
              <a:t>    </a:t>
            </a:r>
            <a:r>
              <a:rPr lang="en-US" sz="2000" dirty="0" smtClean="0">
                <a:solidFill>
                  <a:schemeClr val="tx2"/>
                </a:solidFill>
              </a:rPr>
              <a:t>Total diversion = </a:t>
            </a:r>
            <a:r>
              <a:rPr lang="en-US" sz="2400" b="1" dirty="0" smtClean="0">
                <a:solidFill>
                  <a:schemeClr val="tx2"/>
                </a:solidFill>
              </a:rPr>
              <a:t>21.85 acre-feet</a:t>
            </a:r>
            <a:endParaRPr lang="en-US" sz="2400" b="1" dirty="0">
              <a:solidFill>
                <a:schemeClr val="tx2"/>
              </a:solidFill>
            </a:endParaRP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066800" y="5257800"/>
            <a:ext cx="487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03966" y="4766409"/>
            <a:ext cx="325668" cy="400110"/>
          </a:xfrm>
          <a:prstGeom prst="rect">
            <a:avLst/>
          </a:prstGeom>
          <a:solidFill>
            <a:schemeClr val="bg1"/>
          </a:solidFill>
          <a:ln>
            <a:solidFill>
              <a:schemeClr val="bg1"/>
            </a:solidFill>
          </a:ln>
        </p:spPr>
        <p:txBody>
          <a:bodyPr wrap="square" rtlCol="0">
            <a:spAutoFit/>
          </a:bodyPr>
          <a:lstStyle/>
          <a:p>
            <a:r>
              <a:rPr lang="en-US" sz="2000" dirty="0">
                <a:solidFill>
                  <a:schemeClr val="tx2"/>
                </a:solidFill>
                <a:latin typeface="+mn-lt"/>
              </a:rPr>
              <a:t>+</a:t>
            </a:r>
          </a:p>
        </p:txBody>
      </p:sp>
    </p:spTree>
    <p:extLst>
      <p:ext uri="{BB962C8B-B14F-4D97-AF65-F5344CB8AC3E}">
        <p14:creationId xmlns:p14="http://schemas.microsoft.com/office/powerpoint/2010/main" val="23689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#2</a:t>
            </a:r>
            <a:endParaRPr lang="en-US" dirty="0">
              <a:solidFill>
                <a:schemeClr val="tx2"/>
              </a:solidFill>
            </a:endParaRPr>
          </a:p>
        </p:txBody>
      </p:sp>
      <p:sp>
        <p:nvSpPr>
          <p:cNvPr id="3" name="Content Placeholder 2"/>
          <p:cNvSpPr>
            <a:spLocks noGrp="1"/>
          </p:cNvSpPr>
          <p:nvPr>
            <p:ph sz="half" idx="1"/>
          </p:nvPr>
        </p:nvSpPr>
        <p:spPr>
          <a:xfrm>
            <a:off x="228600" y="2209800"/>
            <a:ext cx="3352800" cy="4525963"/>
          </a:xfrm>
        </p:spPr>
        <p:txBody>
          <a:bodyPr>
            <a:normAutofit/>
          </a:bodyPr>
          <a:lstStyle/>
          <a:p>
            <a:pPr marL="0" indent="0">
              <a:buNone/>
            </a:pPr>
            <a:r>
              <a:rPr lang="en-US" dirty="0" smtClean="0">
                <a:solidFill>
                  <a:schemeClr val="tx2"/>
                </a:solidFill>
              </a:rPr>
              <a:t>A rancher has a water right for 300 cattle.  How many sheep could he provide for with this water right?</a:t>
            </a:r>
          </a:p>
          <a:p>
            <a:endParaRPr lang="en-US" sz="2000" dirty="0">
              <a:solidFill>
                <a:schemeClr val="tx2"/>
              </a:solidFill>
            </a:endParaRPr>
          </a:p>
          <a:p>
            <a:pPr marL="0" indent="0" algn="ctr">
              <a:buNone/>
            </a:pPr>
            <a:r>
              <a:rPr lang="en-US" sz="2000" dirty="0" smtClean="0">
                <a:solidFill>
                  <a:schemeClr val="tx2"/>
                </a:solidFill>
              </a:rPr>
              <a:t>300 </a:t>
            </a:r>
            <a:r>
              <a:rPr lang="en-US" sz="2000" dirty="0">
                <a:solidFill>
                  <a:schemeClr val="tx2"/>
                </a:solidFill>
              </a:rPr>
              <a:t>cattle * 5 </a:t>
            </a:r>
            <a:r>
              <a:rPr lang="en-US" sz="2000" dirty="0" smtClean="0">
                <a:solidFill>
                  <a:schemeClr val="tx2"/>
                </a:solidFill>
              </a:rPr>
              <a:t> = </a:t>
            </a:r>
            <a:r>
              <a:rPr lang="en-US" sz="2400" b="1" dirty="0" smtClean="0">
                <a:solidFill>
                  <a:schemeClr val="tx2"/>
                </a:solidFill>
              </a:rPr>
              <a:t>1500 </a:t>
            </a:r>
            <a:r>
              <a:rPr lang="en-US" sz="2400" b="1" dirty="0">
                <a:solidFill>
                  <a:schemeClr val="tx2"/>
                </a:solidFill>
              </a:rPr>
              <a:t>sheep</a:t>
            </a:r>
          </a:p>
          <a:p>
            <a:pPr lvl="1"/>
            <a:endParaRPr lang="en-US" dirty="0" smtClean="0"/>
          </a:p>
          <a:p>
            <a:endParaRPr lang="en-US" dirty="0" smtClean="0"/>
          </a:p>
          <a:p>
            <a:pPr marL="0" indent="0">
              <a:buNone/>
            </a:pPr>
            <a:endParaRPr lang="en-US" dirty="0" smtClean="0"/>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2013 WRT Photo Contest\Staff Favorite\57.Stream Measurement Hel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209800"/>
            <a:ext cx="5146846" cy="38862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4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#3</a:t>
            </a:r>
            <a:endParaRPr lang="en-US" dirty="0">
              <a:solidFill>
                <a:schemeClr val="tx2"/>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100" dirty="0" smtClean="0">
                <a:solidFill>
                  <a:schemeClr val="tx2"/>
                </a:solidFill>
              </a:rPr>
              <a:t>A developer wants to build a 10 lot subdivision in Delta, Utah (area 68).  Each lot is supposed to have enough water for 0.25 acre of irrigation, 2 horses, and a full-time home.  How much diversion will the water right need to have?</a:t>
            </a:r>
          </a:p>
          <a:p>
            <a:pPr marL="457200" lvl="1" indent="0">
              <a:buNone/>
            </a:pPr>
            <a:endParaRPr lang="en-US" dirty="0" smtClean="0">
              <a:solidFill>
                <a:schemeClr val="tx2"/>
              </a:solidFill>
            </a:endParaRPr>
          </a:p>
          <a:p>
            <a:pPr marL="457200" lvl="1" indent="0">
              <a:buNone/>
            </a:pPr>
            <a:r>
              <a:rPr lang="en-US" sz="3600" u="sng" dirty="0" smtClean="0">
                <a:solidFill>
                  <a:schemeClr val="tx2"/>
                </a:solidFill>
              </a:rPr>
              <a:t>Each lot requires</a:t>
            </a:r>
          </a:p>
          <a:p>
            <a:pPr marL="914400" lvl="2" indent="0">
              <a:buNone/>
            </a:pPr>
            <a:r>
              <a:rPr lang="en-US" sz="2600" dirty="0" smtClean="0">
                <a:solidFill>
                  <a:schemeClr val="tx2"/>
                </a:solidFill>
              </a:rPr>
              <a:t>0.25 acre * 4 </a:t>
            </a:r>
            <a:r>
              <a:rPr lang="en-US" sz="2600" dirty="0">
                <a:solidFill>
                  <a:schemeClr val="tx2"/>
                </a:solidFill>
              </a:rPr>
              <a:t>acre-feet/acre </a:t>
            </a:r>
            <a:r>
              <a:rPr lang="en-US" sz="2600" dirty="0" smtClean="0">
                <a:solidFill>
                  <a:schemeClr val="tx2"/>
                </a:solidFill>
              </a:rPr>
              <a:t>= </a:t>
            </a:r>
            <a:r>
              <a:rPr lang="en-US" sz="2600" b="1" dirty="0">
                <a:solidFill>
                  <a:schemeClr val="tx2"/>
                </a:solidFill>
              </a:rPr>
              <a:t>1.0 acre-foot</a:t>
            </a:r>
          </a:p>
          <a:p>
            <a:pPr marL="914400" lvl="2" indent="0">
              <a:buNone/>
            </a:pPr>
            <a:r>
              <a:rPr lang="en-US" sz="2600" dirty="0">
                <a:solidFill>
                  <a:schemeClr val="tx2"/>
                </a:solidFill>
              </a:rPr>
              <a:t>2 horses * </a:t>
            </a:r>
            <a:r>
              <a:rPr lang="en-US" sz="2600" dirty="0" smtClean="0">
                <a:solidFill>
                  <a:schemeClr val="tx2"/>
                </a:solidFill>
              </a:rPr>
              <a:t>0.028 acre-foot  </a:t>
            </a:r>
            <a:r>
              <a:rPr lang="en-US" sz="2600" dirty="0">
                <a:solidFill>
                  <a:schemeClr val="tx2"/>
                </a:solidFill>
              </a:rPr>
              <a:t>= </a:t>
            </a:r>
            <a:r>
              <a:rPr lang="en-US" sz="2600" b="1" dirty="0">
                <a:solidFill>
                  <a:schemeClr val="tx2"/>
                </a:solidFill>
              </a:rPr>
              <a:t>0.056 acre-foot</a:t>
            </a:r>
          </a:p>
          <a:p>
            <a:pPr marL="914400" lvl="2" indent="0">
              <a:buNone/>
            </a:pPr>
            <a:r>
              <a:rPr lang="en-US" sz="2600" dirty="0" smtClean="0">
                <a:solidFill>
                  <a:schemeClr val="tx2"/>
                </a:solidFill>
              </a:rPr>
              <a:t>Full-time home = </a:t>
            </a:r>
            <a:r>
              <a:rPr lang="en-US" sz="2600" b="1" dirty="0" smtClean="0">
                <a:solidFill>
                  <a:schemeClr val="tx2"/>
                </a:solidFill>
              </a:rPr>
              <a:t>0.45 acre-foot</a:t>
            </a:r>
          </a:p>
          <a:p>
            <a:pPr marL="914400" lvl="2" indent="0">
              <a:buNone/>
            </a:pPr>
            <a:r>
              <a:rPr lang="en-US" sz="2600" dirty="0" smtClean="0">
                <a:solidFill>
                  <a:schemeClr val="tx2"/>
                </a:solidFill>
              </a:rPr>
              <a:t>Total of </a:t>
            </a:r>
            <a:r>
              <a:rPr lang="en-US" sz="2600" b="1" dirty="0" smtClean="0">
                <a:solidFill>
                  <a:schemeClr val="tx2"/>
                </a:solidFill>
              </a:rPr>
              <a:t>1.506 acre-feet per lot</a:t>
            </a:r>
          </a:p>
          <a:p>
            <a:pPr lvl="1"/>
            <a:endParaRPr lang="en-US" b="1" dirty="0" smtClean="0">
              <a:solidFill>
                <a:schemeClr val="tx2"/>
              </a:solidFill>
            </a:endParaRPr>
          </a:p>
          <a:p>
            <a:pPr marL="457200" lvl="1" indent="0">
              <a:buNone/>
            </a:pPr>
            <a:r>
              <a:rPr lang="en-US" sz="3600" u="sng" dirty="0" smtClean="0">
                <a:solidFill>
                  <a:schemeClr val="tx2"/>
                </a:solidFill>
              </a:rPr>
              <a:t>Total project requires</a:t>
            </a:r>
          </a:p>
          <a:p>
            <a:pPr lvl="2"/>
            <a:r>
              <a:rPr lang="en-US" sz="2600" dirty="0" smtClean="0">
                <a:solidFill>
                  <a:schemeClr val="tx2"/>
                </a:solidFill>
              </a:rPr>
              <a:t>1.506 acre-feet * 10 lots = </a:t>
            </a:r>
            <a:r>
              <a:rPr lang="en-US" sz="3100" b="1" dirty="0" smtClean="0">
                <a:solidFill>
                  <a:schemeClr val="tx2"/>
                </a:solidFill>
              </a:rPr>
              <a:t>15.06 acre-feet</a:t>
            </a:r>
            <a:endParaRPr lang="en-US" sz="31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257300" y="4495800"/>
            <a:ext cx="487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37167" y="4095690"/>
            <a:ext cx="334433" cy="400110"/>
          </a:xfrm>
          <a:prstGeom prst="rect">
            <a:avLst/>
          </a:prstGeom>
          <a:solidFill>
            <a:schemeClr val="bg1"/>
          </a:solidFill>
          <a:ln>
            <a:solidFill>
              <a:schemeClr val="bg1"/>
            </a:solidFill>
          </a:ln>
        </p:spPr>
        <p:txBody>
          <a:bodyPr wrap="square" rtlCol="0">
            <a:spAutoFit/>
          </a:bodyPr>
          <a:lstStyle/>
          <a:p>
            <a:r>
              <a:rPr lang="en-US" sz="2000" dirty="0">
                <a:solidFill>
                  <a:schemeClr val="tx2"/>
                </a:solidFill>
                <a:latin typeface="+mn-lt"/>
              </a:rPr>
              <a:t>+</a:t>
            </a:r>
          </a:p>
        </p:txBody>
      </p:sp>
    </p:spTree>
    <p:extLst>
      <p:ext uri="{BB962C8B-B14F-4D97-AF65-F5344CB8AC3E}">
        <p14:creationId xmlns:p14="http://schemas.microsoft.com/office/powerpoint/2010/main" val="40923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#4</a:t>
            </a:r>
            <a:endParaRPr lang="en-US" dirty="0">
              <a:solidFill>
                <a:schemeClr val="tx2"/>
              </a:solidFill>
            </a:endParaRPr>
          </a:p>
        </p:txBody>
      </p:sp>
      <p:sp>
        <p:nvSpPr>
          <p:cNvPr id="3" name="Content Placeholder 2"/>
          <p:cNvSpPr>
            <a:spLocks noGrp="1"/>
          </p:cNvSpPr>
          <p:nvPr>
            <p:ph idx="1"/>
          </p:nvPr>
        </p:nvSpPr>
        <p:spPr>
          <a:xfrm>
            <a:off x="152400" y="1600200"/>
            <a:ext cx="8839200" cy="5257800"/>
          </a:xfrm>
        </p:spPr>
        <p:txBody>
          <a:bodyPr>
            <a:normAutofit fontScale="92500" lnSpcReduction="10000"/>
          </a:bodyPr>
          <a:lstStyle/>
          <a:p>
            <a:pPr marL="0" indent="0">
              <a:buNone/>
            </a:pPr>
            <a:r>
              <a:rPr lang="en-US" sz="2600" dirty="0" smtClean="0">
                <a:solidFill>
                  <a:schemeClr val="tx2"/>
                </a:solidFill>
              </a:rPr>
              <a:t>A farmer has a water right in Brigham City (area 29) that serves 150 cattle year-round.  He wants to change the water right to supply one full-time home, one part-time home, 10 horses, and irrigation for his yard.  What is the maximum area (in acres) that can be irrigated, after the other uses are accounted for?</a:t>
            </a:r>
          </a:p>
          <a:p>
            <a:pPr marL="0" indent="0">
              <a:buNone/>
            </a:pPr>
            <a:endParaRPr lang="en-US" sz="1300" dirty="0" smtClean="0">
              <a:solidFill>
                <a:schemeClr val="tx2"/>
              </a:solidFill>
            </a:endParaRPr>
          </a:p>
          <a:p>
            <a:pPr marL="914400" lvl="2" indent="0">
              <a:buNone/>
            </a:pPr>
            <a:r>
              <a:rPr lang="en-US" sz="2600" u="sng" dirty="0" smtClean="0">
                <a:solidFill>
                  <a:schemeClr val="tx2"/>
                </a:solidFill>
              </a:rPr>
              <a:t>150 cattle * 0.028 acre-foot = </a:t>
            </a:r>
            <a:r>
              <a:rPr lang="en-US" sz="2600" b="1" u="sng" dirty="0" smtClean="0">
                <a:solidFill>
                  <a:schemeClr val="tx2"/>
                </a:solidFill>
              </a:rPr>
              <a:t>4.2 acre-feet</a:t>
            </a:r>
          </a:p>
          <a:p>
            <a:pPr marL="457200" lvl="1" indent="0">
              <a:buNone/>
            </a:pPr>
            <a:endParaRPr lang="en-US" sz="1300" u="sng" dirty="0" smtClean="0">
              <a:solidFill>
                <a:schemeClr val="tx2"/>
              </a:solidFill>
            </a:endParaRPr>
          </a:p>
          <a:p>
            <a:pPr marL="914400" lvl="2" indent="0">
              <a:spcBef>
                <a:spcPts val="0"/>
              </a:spcBef>
              <a:buNone/>
            </a:pPr>
            <a:r>
              <a:rPr lang="en-US" sz="2600" dirty="0" smtClean="0">
                <a:solidFill>
                  <a:schemeClr val="tx2"/>
                </a:solidFill>
              </a:rPr>
              <a:t>Full-time home = 0.45 acre foot</a:t>
            </a:r>
          </a:p>
          <a:p>
            <a:pPr marL="914400" lvl="2" indent="0">
              <a:spcBef>
                <a:spcPts val="0"/>
              </a:spcBef>
              <a:buNone/>
            </a:pPr>
            <a:r>
              <a:rPr lang="en-US" sz="2600" dirty="0" smtClean="0">
                <a:solidFill>
                  <a:schemeClr val="tx2"/>
                </a:solidFill>
              </a:rPr>
              <a:t>Part-time home = 0.25 acre foot</a:t>
            </a:r>
          </a:p>
          <a:p>
            <a:pPr marL="914400" lvl="2" indent="0">
              <a:spcBef>
                <a:spcPts val="0"/>
              </a:spcBef>
              <a:buNone/>
            </a:pPr>
            <a:r>
              <a:rPr lang="en-US" sz="2600" dirty="0" smtClean="0">
                <a:solidFill>
                  <a:schemeClr val="tx2"/>
                </a:solidFill>
              </a:rPr>
              <a:t>10 horses * 0.028 acre-foot = 0.28 acre foot</a:t>
            </a:r>
          </a:p>
          <a:p>
            <a:pPr marL="914400" lvl="2" indent="0">
              <a:spcBef>
                <a:spcPts val="0"/>
              </a:spcBef>
              <a:buNone/>
            </a:pPr>
            <a:r>
              <a:rPr lang="en-US" sz="2600" dirty="0" smtClean="0">
                <a:solidFill>
                  <a:schemeClr val="tx2"/>
                </a:solidFill>
              </a:rPr>
              <a:t>Total of </a:t>
            </a:r>
            <a:r>
              <a:rPr lang="en-US" sz="2600" b="1" dirty="0" smtClean="0">
                <a:solidFill>
                  <a:schemeClr val="tx2"/>
                </a:solidFill>
              </a:rPr>
              <a:t>0.98 acre-foot</a:t>
            </a:r>
          </a:p>
          <a:p>
            <a:pPr marL="914400" lvl="2" indent="0">
              <a:buNone/>
            </a:pPr>
            <a:endParaRPr lang="en-US" sz="500" dirty="0" smtClean="0">
              <a:solidFill>
                <a:schemeClr val="tx2"/>
              </a:solidFill>
            </a:endParaRPr>
          </a:p>
          <a:p>
            <a:pPr marL="914400" lvl="2" indent="0">
              <a:buNone/>
            </a:pPr>
            <a:r>
              <a:rPr lang="en-US" sz="2600" dirty="0" smtClean="0">
                <a:solidFill>
                  <a:schemeClr val="tx2"/>
                </a:solidFill>
              </a:rPr>
              <a:t>4.2 acre-feet - 0.98 acre-foot = 3.22 acre-feet </a:t>
            </a:r>
          </a:p>
          <a:p>
            <a:pPr marL="914400" lvl="2" indent="0">
              <a:buNone/>
            </a:pPr>
            <a:endParaRPr lang="en-US" sz="500" dirty="0" smtClean="0">
              <a:solidFill>
                <a:schemeClr val="tx2"/>
              </a:solidFill>
            </a:endParaRPr>
          </a:p>
          <a:p>
            <a:pPr marL="914400" lvl="2" indent="0">
              <a:buNone/>
            </a:pPr>
            <a:r>
              <a:rPr lang="en-US" sz="2600" dirty="0" smtClean="0">
                <a:solidFill>
                  <a:schemeClr val="tx2"/>
                </a:solidFill>
              </a:rPr>
              <a:t>3.22 acre-feet / 4 acre-feet per acre = </a:t>
            </a:r>
            <a:r>
              <a:rPr lang="en-US" sz="3000" b="1" dirty="0" smtClean="0">
                <a:solidFill>
                  <a:schemeClr val="tx2"/>
                </a:solidFill>
              </a:rPr>
              <a:t>0.805 acre</a:t>
            </a:r>
            <a:endParaRPr lang="en-US" sz="30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23638" y="4701396"/>
            <a:ext cx="325668" cy="400110"/>
          </a:xfrm>
          <a:prstGeom prst="rect">
            <a:avLst/>
          </a:prstGeom>
          <a:solidFill>
            <a:schemeClr val="bg1"/>
          </a:solidFill>
          <a:ln>
            <a:solidFill>
              <a:schemeClr val="bg1"/>
            </a:solidFill>
          </a:ln>
        </p:spPr>
        <p:txBody>
          <a:bodyPr wrap="square" rtlCol="0">
            <a:spAutoFit/>
          </a:bodyPr>
          <a:lstStyle/>
          <a:p>
            <a:r>
              <a:rPr lang="en-US" sz="2000" dirty="0">
                <a:solidFill>
                  <a:schemeClr val="tx2"/>
                </a:solidFill>
                <a:latin typeface="+mn-lt"/>
              </a:rPr>
              <a:t>+</a:t>
            </a:r>
          </a:p>
        </p:txBody>
      </p:sp>
      <p:cxnSp>
        <p:nvCxnSpPr>
          <p:cNvPr id="7" name="Straight Connector 6"/>
          <p:cNvCxnSpPr/>
          <p:nvPr/>
        </p:nvCxnSpPr>
        <p:spPr>
          <a:xfrm>
            <a:off x="1066800" y="5101506"/>
            <a:ext cx="561793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8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3" name="Content Placeholder 2"/>
          <p:cNvSpPr>
            <a:spLocks noGrp="1"/>
          </p:cNvSpPr>
          <p:nvPr>
            <p:ph idx="1"/>
          </p:nvPr>
        </p:nvSpPr>
        <p:spPr>
          <a:xfrm>
            <a:off x="762000" y="1600200"/>
            <a:ext cx="7543800" cy="5105400"/>
          </a:xfrm>
        </p:spPr>
        <p:txBody>
          <a:bodyPr>
            <a:normAutofit fontScale="25000" lnSpcReduction="20000"/>
          </a:bodyPr>
          <a:lstStyle/>
          <a:p>
            <a:r>
              <a:rPr lang="en-US" sz="11200" dirty="0" smtClean="0">
                <a:solidFill>
                  <a:schemeClr val="tx2"/>
                </a:solidFill>
              </a:rPr>
              <a:t>Diversion is the water removed from the source to be used.</a:t>
            </a:r>
          </a:p>
          <a:p>
            <a:pPr lvl="1"/>
            <a:r>
              <a:rPr lang="en-US" sz="8000" dirty="0" smtClean="0">
                <a:solidFill>
                  <a:schemeClr val="accent1"/>
                </a:solidFill>
              </a:rPr>
              <a:t>E.g. Diverting 4.0 AF of water to irrigate 1.0 acre of land</a:t>
            </a:r>
          </a:p>
          <a:p>
            <a:pPr lvl="1"/>
            <a:endParaRPr lang="en-US" sz="10400" dirty="0" smtClean="0">
              <a:solidFill>
                <a:schemeClr val="tx2"/>
              </a:solidFill>
            </a:endParaRPr>
          </a:p>
          <a:p>
            <a:r>
              <a:rPr lang="en-US" sz="11200" dirty="0" smtClean="0">
                <a:solidFill>
                  <a:schemeClr val="tx2"/>
                </a:solidFill>
              </a:rPr>
              <a:t>Depletion is the amount of water that is consumed after application</a:t>
            </a:r>
            <a:r>
              <a:rPr lang="en-US" sz="10400" dirty="0" smtClean="0">
                <a:solidFill>
                  <a:schemeClr val="tx2"/>
                </a:solidFill>
              </a:rPr>
              <a:t>.</a:t>
            </a:r>
          </a:p>
          <a:p>
            <a:pPr lvl="1"/>
            <a:r>
              <a:rPr lang="en-US" sz="8000" dirty="0" smtClean="0">
                <a:solidFill>
                  <a:schemeClr val="accent1"/>
                </a:solidFill>
              </a:rPr>
              <a:t>E.g</a:t>
            </a:r>
            <a:r>
              <a:rPr lang="en-US" sz="8000" dirty="0">
                <a:solidFill>
                  <a:schemeClr val="accent1"/>
                </a:solidFill>
              </a:rPr>
              <a:t>. After </a:t>
            </a:r>
            <a:r>
              <a:rPr lang="en-US" sz="8000" dirty="0" smtClean="0">
                <a:solidFill>
                  <a:schemeClr val="accent1"/>
                </a:solidFill>
              </a:rPr>
              <a:t>diverting </a:t>
            </a:r>
            <a:r>
              <a:rPr lang="en-US" sz="8000" dirty="0">
                <a:solidFill>
                  <a:schemeClr val="accent1"/>
                </a:solidFill>
              </a:rPr>
              <a:t>4.0 AF of water to </a:t>
            </a:r>
            <a:r>
              <a:rPr lang="en-US" sz="8000" dirty="0" smtClean="0">
                <a:solidFill>
                  <a:schemeClr val="accent1"/>
                </a:solidFill>
              </a:rPr>
              <a:t>irrigate 1.0 acre </a:t>
            </a:r>
            <a:r>
              <a:rPr lang="en-US" sz="8000" dirty="0">
                <a:solidFill>
                  <a:schemeClr val="accent1"/>
                </a:solidFill>
              </a:rPr>
              <a:t>only 2.0 AF of water returns to the natural water system</a:t>
            </a:r>
            <a:r>
              <a:rPr lang="en-US" sz="8000" dirty="0" smtClean="0">
                <a:solidFill>
                  <a:schemeClr val="accent1"/>
                </a:solidFill>
              </a:rPr>
              <a:t>.</a:t>
            </a:r>
          </a:p>
          <a:p>
            <a:pPr lvl="1"/>
            <a:endParaRPr lang="en-US" sz="10400" dirty="0">
              <a:solidFill>
                <a:schemeClr val="tx2"/>
              </a:solidFill>
            </a:endParaRPr>
          </a:p>
          <a:p>
            <a:r>
              <a:rPr lang="en-US" sz="11200" dirty="0" smtClean="0">
                <a:solidFill>
                  <a:schemeClr val="tx2"/>
                </a:solidFill>
              </a:rPr>
              <a:t>When evaluating Change Applications the State Engineer looks at the historical values for both diversion and depletion.</a:t>
            </a:r>
          </a:p>
          <a:p>
            <a:pPr lvl="1"/>
            <a:r>
              <a:rPr lang="en-US" sz="8000" dirty="0" smtClean="0">
                <a:solidFill>
                  <a:schemeClr val="accent1"/>
                </a:solidFill>
              </a:rPr>
              <a:t>Neither value can be enlarged.</a:t>
            </a:r>
          </a:p>
          <a:p>
            <a:pPr lvl="1"/>
            <a:endParaRPr lang="en-US" dirty="0"/>
          </a:p>
          <a:p>
            <a:pPr lvl="1"/>
            <a:endParaRPr lang="en-US" dirty="0" smtClean="0"/>
          </a:p>
          <a:p>
            <a:pPr lvl="1"/>
            <a:endParaRPr lang="en-US" dirty="0"/>
          </a:p>
        </p:txBody>
      </p:sp>
      <p:sp>
        <p:nvSpPr>
          <p:cNvPr id="4" name="Rectangle 3"/>
          <p:cNvSpPr/>
          <p:nvPr/>
        </p:nvSpPr>
        <p:spPr>
          <a:xfrm>
            <a:off x="7924800" y="5181600"/>
            <a:ext cx="990600" cy="132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Administrator\Desktop\Photo Contests\Images\Water Rights\Scenic\Chuck Williamson\escalant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
                    </a14:imgEffect>
                    <a14:imgEffect>
                      <a14:colorTemperature colorTemp="5900"/>
                    </a14:imgEffect>
                    <a14:imgEffect>
                      <a14:saturation sat="120000"/>
                    </a14:imgEffect>
                    <a14:imgEffect>
                      <a14:brightnessContrast bright="-4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457200"/>
            <a:ext cx="8686800" cy="19716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Website Tools for applications</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048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Water Right</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7912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solidFill>
                  <a:schemeClr val="tx2"/>
                </a:solidFill>
              </a:rPr>
              <a:t>Sample Problem </a:t>
            </a:r>
            <a:r>
              <a:rPr lang="en-US" dirty="0" smtClean="0">
                <a:solidFill>
                  <a:schemeClr val="tx2"/>
                </a:solidFill>
              </a:rPr>
              <a:t>#5</a:t>
            </a:r>
            <a:endParaRPr lang="en-US" dirty="0">
              <a:solidFill>
                <a:schemeClr val="tx2"/>
              </a:solidFill>
            </a:endParaRPr>
          </a:p>
        </p:txBody>
      </p:sp>
      <p:sp>
        <p:nvSpPr>
          <p:cNvPr id="3" name="Content Placeholder 2"/>
          <p:cNvSpPr>
            <a:spLocks noGrp="1"/>
          </p:cNvSpPr>
          <p:nvPr>
            <p:ph idx="1"/>
          </p:nvPr>
        </p:nvSpPr>
        <p:spPr>
          <a:xfrm>
            <a:off x="609600" y="1600200"/>
            <a:ext cx="7924800" cy="5029200"/>
          </a:xfrm>
        </p:spPr>
        <p:txBody>
          <a:bodyPr>
            <a:normAutofit fontScale="40000" lnSpcReduction="20000"/>
          </a:bodyPr>
          <a:lstStyle/>
          <a:p>
            <a:pPr marL="0" indent="0">
              <a:buNone/>
            </a:pPr>
            <a:r>
              <a:rPr lang="en-US" sz="5900" dirty="0" smtClean="0">
                <a:solidFill>
                  <a:schemeClr val="tx2"/>
                </a:solidFill>
              </a:rPr>
              <a:t>A water right owner has a water right for 3.0 acres of irrigation (duty is 4 feet per acre).  He wants to change the use to include 50 cattle.  How many acre-feet of water will he be able to divert after the change?  Assume the rate of depletion for irrigation is 53%.</a:t>
            </a:r>
          </a:p>
          <a:p>
            <a:endParaRPr lang="en-US" dirty="0">
              <a:solidFill>
                <a:schemeClr val="tx2"/>
              </a:solidFill>
            </a:endParaRPr>
          </a:p>
          <a:p>
            <a:pPr marL="457200" lvl="1" indent="0">
              <a:buNone/>
            </a:pPr>
            <a:r>
              <a:rPr lang="en-US" sz="4500" u="sng" dirty="0" smtClean="0">
                <a:solidFill>
                  <a:schemeClr val="tx2"/>
                </a:solidFill>
              </a:rPr>
              <a:t>Establish historic diversion and depletion</a:t>
            </a:r>
          </a:p>
          <a:p>
            <a:pPr marL="457200" lvl="1" indent="0">
              <a:buNone/>
            </a:pPr>
            <a:r>
              <a:rPr lang="en-US" sz="4500" dirty="0" smtClean="0">
                <a:solidFill>
                  <a:schemeClr val="tx2"/>
                </a:solidFill>
              </a:rPr>
              <a:t>	3.0 acres * duty of 4 = </a:t>
            </a:r>
            <a:r>
              <a:rPr lang="en-US" sz="4500" b="1" dirty="0" smtClean="0">
                <a:solidFill>
                  <a:schemeClr val="tx2"/>
                </a:solidFill>
              </a:rPr>
              <a:t>12.0 acre-feet </a:t>
            </a:r>
            <a:r>
              <a:rPr lang="en-US" sz="4500" dirty="0" smtClean="0">
                <a:solidFill>
                  <a:schemeClr val="tx2"/>
                </a:solidFill>
              </a:rPr>
              <a:t>(diversion)</a:t>
            </a:r>
          </a:p>
          <a:p>
            <a:pPr marL="457200" lvl="1" indent="0">
              <a:buNone/>
            </a:pPr>
            <a:r>
              <a:rPr lang="en-US" sz="4500" dirty="0" smtClean="0">
                <a:solidFill>
                  <a:schemeClr val="tx2"/>
                </a:solidFill>
              </a:rPr>
              <a:t>	12.0 acre-feet * 53% = </a:t>
            </a:r>
            <a:r>
              <a:rPr lang="en-US" sz="4500" b="1" dirty="0" smtClean="0">
                <a:solidFill>
                  <a:schemeClr val="tx2"/>
                </a:solidFill>
              </a:rPr>
              <a:t>6.36 acre-feet </a:t>
            </a:r>
            <a:r>
              <a:rPr lang="en-US" sz="4500" dirty="0" smtClean="0">
                <a:solidFill>
                  <a:schemeClr val="tx2"/>
                </a:solidFill>
              </a:rPr>
              <a:t>(depletion)</a:t>
            </a:r>
          </a:p>
          <a:p>
            <a:endParaRPr lang="en-US" sz="4500" dirty="0">
              <a:solidFill>
                <a:schemeClr val="tx2"/>
              </a:solidFill>
            </a:endParaRPr>
          </a:p>
          <a:p>
            <a:pPr marL="457200" lvl="1" indent="0">
              <a:buNone/>
            </a:pPr>
            <a:r>
              <a:rPr lang="en-US" sz="4500" u="sng" dirty="0" smtClean="0">
                <a:solidFill>
                  <a:schemeClr val="tx2"/>
                </a:solidFill>
              </a:rPr>
              <a:t>Figure proposed uses   </a:t>
            </a:r>
          </a:p>
          <a:p>
            <a:pPr marL="457200" lvl="1" indent="0">
              <a:buNone/>
            </a:pPr>
            <a:r>
              <a:rPr lang="en-US" sz="4500" dirty="0" smtClean="0">
                <a:solidFill>
                  <a:schemeClr val="tx2"/>
                </a:solidFill>
              </a:rPr>
              <a:t>	50 cattle * 0.028 acre-foot = </a:t>
            </a:r>
            <a:r>
              <a:rPr lang="en-US" sz="4500" b="1" dirty="0" smtClean="0">
                <a:solidFill>
                  <a:schemeClr val="tx2"/>
                </a:solidFill>
              </a:rPr>
              <a:t>1.4 acre-feet </a:t>
            </a:r>
            <a:r>
              <a:rPr lang="en-US" sz="4500" dirty="0" smtClean="0">
                <a:solidFill>
                  <a:schemeClr val="tx2"/>
                </a:solidFill>
              </a:rPr>
              <a:t>(100% consumptive)</a:t>
            </a:r>
          </a:p>
          <a:p>
            <a:pPr marL="457200" lvl="1" indent="0">
              <a:buNone/>
            </a:pPr>
            <a:r>
              <a:rPr lang="en-US" sz="4500" dirty="0" smtClean="0">
                <a:solidFill>
                  <a:schemeClr val="tx2"/>
                </a:solidFill>
              </a:rPr>
              <a:t>	6.36 acre-feet – 1.4 acre-feet = 4.96 acre-feet depletion left</a:t>
            </a:r>
          </a:p>
          <a:p>
            <a:pPr marL="457200" lvl="1" indent="0">
              <a:buNone/>
            </a:pPr>
            <a:r>
              <a:rPr lang="en-US" sz="4500" dirty="0" smtClean="0">
                <a:solidFill>
                  <a:schemeClr val="tx2"/>
                </a:solidFill>
              </a:rPr>
              <a:t>	4.96 acre-feet  / 53% = </a:t>
            </a:r>
            <a:r>
              <a:rPr lang="en-US" sz="4500" b="1" dirty="0" smtClean="0">
                <a:solidFill>
                  <a:schemeClr val="tx2"/>
                </a:solidFill>
              </a:rPr>
              <a:t>9.36 acre-feet </a:t>
            </a:r>
            <a:r>
              <a:rPr lang="en-US" sz="4500" dirty="0" smtClean="0">
                <a:solidFill>
                  <a:schemeClr val="tx2"/>
                </a:solidFill>
              </a:rPr>
              <a:t>remaining diversion</a:t>
            </a:r>
          </a:p>
          <a:p>
            <a:pPr marL="457200" lvl="1" indent="0">
              <a:buNone/>
            </a:pPr>
            <a:r>
              <a:rPr lang="en-US" sz="4500" dirty="0" smtClean="0">
                <a:solidFill>
                  <a:schemeClr val="tx2"/>
                </a:solidFill>
              </a:rPr>
              <a:t>	9.36 acre-feet / duty of 4 = </a:t>
            </a:r>
            <a:r>
              <a:rPr lang="en-US" sz="6000" b="1" dirty="0" smtClean="0">
                <a:solidFill>
                  <a:schemeClr val="tx2"/>
                </a:solidFill>
              </a:rPr>
              <a:t>2.34 acres of irrigation</a:t>
            </a:r>
          </a:p>
          <a:p>
            <a:endParaRPr lang="en-US" sz="4500" dirty="0" smtClean="0">
              <a:solidFill>
                <a:schemeClr val="tx2"/>
              </a:solidFill>
            </a:endParaRPr>
          </a:p>
          <a:p>
            <a:pPr marL="457200" lvl="1" indent="0">
              <a:buNone/>
            </a:pPr>
            <a:r>
              <a:rPr lang="en-US" sz="4500" dirty="0" smtClean="0">
                <a:solidFill>
                  <a:schemeClr val="tx2"/>
                </a:solidFill>
              </a:rPr>
              <a:t>	1.4 acre-feet + 9.36 acre-feet = </a:t>
            </a:r>
            <a:r>
              <a:rPr lang="en-US" sz="4500" b="1" dirty="0" smtClean="0">
                <a:solidFill>
                  <a:schemeClr val="tx2"/>
                </a:solidFill>
              </a:rPr>
              <a:t>10.76 acre-feet of diversion</a:t>
            </a:r>
          </a:p>
          <a:p>
            <a:pPr marL="0" indent="0">
              <a:buNone/>
            </a:pPr>
            <a:endParaRPr lang="en-US" dirty="0" smtClean="0"/>
          </a:p>
          <a:p>
            <a:endParaRPr lang="en-US" dirty="0" smtClean="0"/>
          </a:p>
          <a:p>
            <a:endParaRPr lang="en-US" dirty="0" smtClean="0"/>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2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Summary of Diversion and </a:t>
            </a:r>
            <a:br>
              <a:rPr lang="en-US" sz="4000" dirty="0" smtClean="0">
                <a:solidFill>
                  <a:schemeClr val="tx2"/>
                </a:solidFill>
              </a:rPr>
            </a:br>
            <a:r>
              <a:rPr lang="en-US" sz="4000" dirty="0" smtClean="0">
                <a:solidFill>
                  <a:schemeClr val="tx2"/>
                </a:solidFill>
              </a:rPr>
              <a:t>Depletion Limits</a:t>
            </a:r>
            <a:endParaRPr lang="en-US" sz="4000" dirty="0">
              <a:solidFill>
                <a:schemeClr val="tx2"/>
              </a:solidFill>
            </a:endParaRPr>
          </a:p>
        </p:txBody>
      </p:sp>
      <p:sp>
        <p:nvSpPr>
          <p:cNvPr id="3" name="Content Placeholder 2"/>
          <p:cNvSpPr>
            <a:spLocks noGrp="1"/>
          </p:cNvSpPr>
          <p:nvPr>
            <p:ph idx="1"/>
          </p:nvPr>
        </p:nvSpPr>
        <p:spPr/>
        <p:txBody>
          <a:bodyPr/>
          <a:lstStyle/>
          <a:p>
            <a:pPr marL="0" indent="0">
              <a:buNone/>
            </a:pPr>
            <a:endParaRPr lang="en-US" b="1"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21527065"/>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370840">
                <a:tc>
                  <a:txBody>
                    <a:bodyPr/>
                    <a:lstStyle/>
                    <a:p>
                      <a:r>
                        <a:rPr lang="en-US" dirty="0" smtClean="0"/>
                        <a:t>Historical</a:t>
                      </a:r>
                      <a:r>
                        <a:rPr lang="en-US" baseline="0" dirty="0" smtClean="0"/>
                        <a:t>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extLst>
                  <a:ext uri="{0D108BD9-81ED-4DB2-BD59-A6C34878D82A}">
                    <a16:rowId xmlns:a16="http://schemas.microsoft.com/office/drawing/2014/main" val="10000"/>
                  </a:ext>
                </a:extLst>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extLst>
                  <a:ext uri="{0D108BD9-81ED-4DB2-BD59-A6C34878D82A}">
                    <a16:rowId xmlns:a16="http://schemas.microsoft.com/office/drawing/2014/main" val="10001"/>
                  </a:ext>
                </a:extLst>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47366558"/>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extLst>
                  <a:ext uri="{0D108BD9-81ED-4DB2-BD59-A6C34878D82A}">
                    <a16:rowId xmlns:a16="http://schemas.microsoft.com/office/drawing/2014/main" val="10000"/>
                  </a:ext>
                </a:extLst>
              </a:tr>
              <a:tr h="370840">
                <a:tc>
                  <a:txBody>
                    <a:bodyPr/>
                    <a:lstStyle/>
                    <a:p>
                      <a:r>
                        <a:rPr lang="en-US" dirty="0" smtClean="0"/>
                        <a:t>Irrigation: 2.34 acres</a:t>
                      </a:r>
                      <a:endParaRPr lang="en-US" dirty="0"/>
                    </a:p>
                  </a:txBody>
                  <a:tcPr/>
                </a:tc>
                <a:tc>
                  <a:txBody>
                    <a:bodyPr/>
                    <a:lstStyle/>
                    <a:p>
                      <a:r>
                        <a:rPr lang="en-US" dirty="0" smtClean="0"/>
                        <a:t>9.36 acre-feet</a:t>
                      </a:r>
                      <a:endParaRPr lang="en-US" dirty="0"/>
                    </a:p>
                  </a:txBody>
                  <a:tcPr/>
                </a:tc>
                <a:tc>
                  <a:txBody>
                    <a:bodyPr/>
                    <a:lstStyle/>
                    <a:p>
                      <a:r>
                        <a:rPr lang="en-US" dirty="0" smtClean="0"/>
                        <a:t>53%</a:t>
                      </a:r>
                      <a:endParaRPr lang="en-US" dirty="0"/>
                    </a:p>
                  </a:txBody>
                  <a:tcPr/>
                </a:tc>
                <a:tc>
                  <a:txBody>
                    <a:bodyPr/>
                    <a:lstStyle/>
                    <a:p>
                      <a:r>
                        <a:rPr lang="en-US" dirty="0" smtClean="0"/>
                        <a:t>4.96 acre-feet</a:t>
                      </a:r>
                      <a:endParaRPr lang="en-US" dirty="0"/>
                    </a:p>
                  </a:txBody>
                  <a:tcPr/>
                </a:tc>
                <a:extLst>
                  <a:ext uri="{0D108BD9-81ED-4DB2-BD59-A6C34878D82A}">
                    <a16:rowId xmlns:a16="http://schemas.microsoft.com/office/drawing/2014/main" val="10001"/>
                  </a:ext>
                </a:extLst>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extLst>
                  <a:ext uri="{0D108BD9-81ED-4DB2-BD59-A6C34878D82A}">
                    <a16:rowId xmlns:a16="http://schemas.microsoft.com/office/drawing/2014/main" val="10002"/>
                  </a:ext>
                </a:extLst>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10.76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6.36 acre-feet</a:t>
                      </a:r>
                      <a:endParaRPr lang="en-US" b="1" dirty="0"/>
                    </a:p>
                  </a:txBody>
                  <a:tcP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75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Diversion Based Change Applications</a:t>
            </a:r>
            <a:endParaRPr lang="en-US" sz="4000" dirty="0">
              <a:solidFill>
                <a:schemeClr val="tx2"/>
              </a:solidFill>
            </a:endParaRPr>
          </a:p>
        </p:txBody>
      </p:sp>
      <p:sp>
        <p:nvSpPr>
          <p:cNvPr id="3" name="Content Placeholder 2"/>
          <p:cNvSpPr>
            <a:spLocks noGrp="1"/>
          </p:cNvSpPr>
          <p:nvPr>
            <p:ph idx="1"/>
          </p:nvPr>
        </p:nvSpPr>
        <p:spPr>
          <a:xfrm>
            <a:off x="457200" y="1600200"/>
            <a:ext cx="8001000" cy="5029200"/>
          </a:xfrm>
        </p:spPr>
        <p:txBody>
          <a:bodyPr>
            <a:normAutofit fontScale="85000" lnSpcReduction="20000"/>
          </a:bodyPr>
          <a:lstStyle/>
          <a:p>
            <a:pPr marL="0" indent="0">
              <a:buNone/>
            </a:pPr>
            <a:r>
              <a:rPr lang="en-US" sz="3800" dirty="0">
                <a:solidFill>
                  <a:schemeClr val="tx2"/>
                </a:solidFill>
              </a:rPr>
              <a:t> </a:t>
            </a:r>
            <a:r>
              <a:rPr lang="en-US" sz="3800" dirty="0" smtClean="0">
                <a:solidFill>
                  <a:schemeClr val="tx2"/>
                </a:solidFill>
              </a:rPr>
              <a:t>    </a:t>
            </a:r>
            <a:r>
              <a:rPr lang="en-US" sz="2800" dirty="0" smtClean="0">
                <a:solidFill>
                  <a:schemeClr val="tx2"/>
                </a:solidFill>
              </a:rPr>
              <a:t>Why it feels like a “haircut”</a:t>
            </a:r>
          </a:p>
          <a:p>
            <a:endParaRPr lang="en-US" b="1" dirty="0" smtClean="0"/>
          </a:p>
          <a:p>
            <a:endParaRPr lang="en-US" b="1"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1"/>
            <a:endParaRPr lang="en-US" dirty="0" smtClean="0"/>
          </a:p>
          <a:p>
            <a:pPr marL="457200" lvl="1" indent="0">
              <a:buNone/>
            </a:pPr>
            <a:r>
              <a:rPr lang="en-US" dirty="0" smtClean="0">
                <a:solidFill>
                  <a:schemeClr val="tx2"/>
                </a:solidFill>
              </a:rPr>
              <a:t>In this scenario depletion is exceeded by 0.66 acre-foot</a:t>
            </a:r>
          </a:p>
        </p:txBody>
      </p:sp>
      <p:graphicFrame>
        <p:nvGraphicFramePr>
          <p:cNvPr id="4" name="Table 3"/>
          <p:cNvGraphicFramePr>
            <a:graphicFrameLocks noGrp="1"/>
          </p:cNvGraphicFramePr>
          <p:nvPr>
            <p:extLst>
              <p:ext uri="{D42A27DB-BD31-4B8C-83A1-F6EECF244321}">
                <p14:modId xmlns:p14="http://schemas.microsoft.com/office/powerpoint/2010/main" val="2436206357"/>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370840">
                <a:tc>
                  <a:txBody>
                    <a:bodyPr/>
                    <a:lstStyle/>
                    <a:p>
                      <a:r>
                        <a:rPr lang="en-US" dirty="0" smtClean="0"/>
                        <a:t>Historical</a:t>
                      </a:r>
                      <a:r>
                        <a:rPr lang="en-US" baseline="0" dirty="0" smtClean="0"/>
                        <a:t>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extLst>
                  <a:ext uri="{0D108BD9-81ED-4DB2-BD59-A6C34878D82A}">
                    <a16:rowId xmlns:a16="http://schemas.microsoft.com/office/drawing/2014/main" val="10000"/>
                  </a:ext>
                </a:extLst>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extLst>
                  <a:ext uri="{0D108BD9-81ED-4DB2-BD59-A6C34878D82A}">
                    <a16:rowId xmlns:a16="http://schemas.microsoft.com/office/drawing/2014/main" val="10001"/>
                  </a:ext>
                </a:extLst>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7" name="Oval 6"/>
          <p:cNvSpPr/>
          <p:nvPr/>
        </p:nvSpPr>
        <p:spPr>
          <a:xfrm>
            <a:off x="5943600" y="32004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53596147"/>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extLst>
                  <a:ext uri="{0D108BD9-81ED-4DB2-BD59-A6C34878D82A}">
                    <a16:rowId xmlns:a16="http://schemas.microsoft.com/office/drawing/2014/main" val="10000"/>
                  </a:ext>
                </a:extLst>
              </a:tr>
              <a:tr h="370840">
                <a:tc>
                  <a:txBody>
                    <a:bodyPr/>
                    <a:lstStyle/>
                    <a:p>
                      <a:r>
                        <a:rPr lang="en-US" dirty="0" smtClean="0"/>
                        <a:t>Irrigation: 2.65 acres</a:t>
                      </a:r>
                      <a:endParaRPr lang="en-US" dirty="0"/>
                    </a:p>
                  </a:txBody>
                  <a:tcPr/>
                </a:tc>
                <a:tc>
                  <a:txBody>
                    <a:bodyPr/>
                    <a:lstStyle/>
                    <a:p>
                      <a:r>
                        <a:rPr lang="en-US" dirty="0" smtClean="0"/>
                        <a:t>10.6 acre-feet</a:t>
                      </a:r>
                      <a:endParaRPr lang="en-US" dirty="0"/>
                    </a:p>
                  </a:txBody>
                  <a:tcPr/>
                </a:tc>
                <a:tc>
                  <a:txBody>
                    <a:bodyPr/>
                    <a:lstStyle/>
                    <a:p>
                      <a:r>
                        <a:rPr lang="en-US" dirty="0" smtClean="0"/>
                        <a:t>53%</a:t>
                      </a:r>
                      <a:endParaRPr lang="en-US" dirty="0"/>
                    </a:p>
                  </a:txBody>
                  <a:tcPr/>
                </a:tc>
                <a:tc>
                  <a:txBody>
                    <a:bodyPr/>
                    <a:lstStyle/>
                    <a:p>
                      <a:r>
                        <a:rPr lang="en-US" dirty="0" smtClean="0"/>
                        <a:t>5.62 acre-feet</a:t>
                      </a:r>
                      <a:endParaRPr lang="en-US" dirty="0"/>
                    </a:p>
                  </a:txBody>
                  <a:tcPr/>
                </a:tc>
                <a:extLst>
                  <a:ext uri="{0D108BD9-81ED-4DB2-BD59-A6C34878D82A}">
                    <a16:rowId xmlns:a16="http://schemas.microsoft.com/office/drawing/2014/main" val="10001"/>
                  </a:ext>
                </a:extLst>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extLst>
                  <a:ext uri="{0D108BD9-81ED-4DB2-BD59-A6C34878D82A}">
                    <a16:rowId xmlns:a16="http://schemas.microsoft.com/office/drawing/2014/main" val="10002"/>
                  </a:ext>
                </a:extLst>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12.0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7.02 acre-feet</a:t>
                      </a:r>
                      <a:endParaRPr lang="en-US" b="1" dirty="0"/>
                    </a:p>
                  </a:txBody>
                  <a:tcP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8" name="Oval 7"/>
          <p:cNvSpPr/>
          <p:nvPr/>
        </p:nvSpPr>
        <p:spPr>
          <a:xfrm>
            <a:off x="5943600" y="53340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79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_WRT Photo Contests (all years)\2011 WRT Photo Contest\Water at Work_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440" t="-1" b="11411"/>
          <a:stretch/>
        </p:blipFill>
        <p:spPr bwMode="auto">
          <a:xfrm>
            <a:off x="-68707" y="0"/>
            <a:ext cx="92446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6200" y="685800"/>
            <a:ext cx="8382000" cy="1362075"/>
          </a:xfrm>
        </p:spPr>
        <p:txBody>
          <a:bodyPr/>
          <a:lstStyle/>
          <a:p>
            <a:r>
              <a:rPr lang="en-US" sz="3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an Application Map</a:t>
            </a:r>
            <a:endParaRPr lang="en-US" sz="36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072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noAutofit/>
          </a:bodyPr>
          <a:lstStyle/>
          <a:p>
            <a:r>
              <a:rPr lang="en-US" sz="4000" dirty="0" smtClean="0">
                <a:solidFill>
                  <a:schemeClr val="tx2"/>
                </a:solidFill>
              </a:rPr>
              <a:t>Using the Division’s Website </a:t>
            </a:r>
            <a:br>
              <a:rPr lang="en-US" sz="4000" dirty="0" smtClean="0">
                <a:solidFill>
                  <a:schemeClr val="tx2"/>
                </a:solidFill>
              </a:rPr>
            </a:br>
            <a:r>
              <a:rPr lang="en-US" sz="4000" dirty="0" smtClean="0">
                <a:solidFill>
                  <a:schemeClr val="tx2"/>
                </a:solidFill>
              </a:rPr>
              <a:t>to Get a Point of Diversion (POD)</a:t>
            </a:r>
            <a:endParaRPr lang="en-US" sz="4000" dirty="0">
              <a:solidFill>
                <a:schemeClr val="tx2"/>
              </a:solidFill>
            </a:endParaRPr>
          </a:p>
        </p:txBody>
      </p:sp>
      <p:sp>
        <p:nvSpPr>
          <p:cNvPr id="5" name="Content Placeholder 4"/>
          <p:cNvSpPr>
            <a:spLocks noGrp="1"/>
          </p:cNvSpPr>
          <p:nvPr>
            <p:ph sz="half" idx="1"/>
          </p:nvPr>
        </p:nvSpPr>
        <p:spPr>
          <a:xfrm>
            <a:off x="533400" y="1981200"/>
            <a:ext cx="4343400" cy="4457145"/>
          </a:xfrm>
        </p:spPr>
        <p:txBody>
          <a:bodyPr>
            <a:normAutofit/>
          </a:bodyPr>
          <a:lstStyle/>
          <a:p>
            <a:r>
              <a:rPr lang="en-US" dirty="0" smtClean="0">
                <a:solidFill>
                  <a:schemeClr val="tx2"/>
                </a:solidFill>
              </a:rPr>
              <a:t>Be able to locate the property from an aerial map.</a:t>
            </a:r>
          </a:p>
          <a:p>
            <a:endParaRPr lang="en-US" dirty="0">
              <a:solidFill>
                <a:schemeClr val="tx2"/>
              </a:solidFill>
            </a:endParaRPr>
          </a:p>
          <a:p>
            <a:r>
              <a:rPr lang="en-US" dirty="0" smtClean="0">
                <a:solidFill>
                  <a:schemeClr val="tx2"/>
                </a:solidFill>
              </a:rPr>
              <a:t>Know the approximate location where the well or point of diversion will be located</a:t>
            </a:r>
          </a:p>
          <a:p>
            <a:endParaRPr lang="en-US" dirty="0" smtClean="0"/>
          </a:p>
        </p:txBody>
      </p:sp>
      <p:pic>
        <p:nvPicPr>
          <p:cNvPr id="5122" name="Picture 2" descr="G:\2013 WRT Photo Contest\Staff Favorite\10.BurrTrail.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18010"/>
          <a:stretch/>
        </p:blipFill>
        <p:spPr bwMode="auto">
          <a:xfrm>
            <a:off x="5105400" y="1793770"/>
            <a:ext cx="3776524" cy="464457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16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Map Wizard</a:t>
            </a:r>
            <a:endParaRPr lang="en-US" dirty="0">
              <a:solidFill>
                <a:schemeClr val="tx2"/>
              </a:solidFill>
            </a:endParaRPr>
          </a:p>
        </p:txBody>
      </p:sp>
      <p:sp>
        <p:nvSpPr>
          <p:cNvPr id="3" name="Content Placeholder 2"/>
          <p:cNvSpPr>
            <a:spLocks noGrp="1"/>
          </p:cNvSpPr>
          <p:nvPr>
            <p:ph sz="half" idx="1"/>
          </p:nvPr>
        </p:nvSpPr>
        <p:spPr>
          <a:xfrm>
            <a:off x="457200" y="1600200"/>
            <a:ext cx="8305800" cy="5010380"/>
          </a:xfrm>
        </p:spPr>
        <p:txBody>
          <a:bodyPr>
            <a:normAutofit/>
          </a:bodyPr>
          <a:lstStyle/>
          <a:p>
            <a:r>
              <a:rPr lang="en-US" dirty="0" smtClean="0">
                <a:solidFill>
                  <a:schemeClr val="tx2"/>
                </a:solidFill>
              </a:rPr>
              <a:t>Access from the application/form link on the Division’s Website.</a:t>
            </a:r>
          </a:p>
          <a:p>
            <a:endParaRPr lang="en-US" dirty="0" smtClean="0">
              <a:solidFill>
                <a:schemeClr val="tx2"/>
              </a:solidFill>
            </a:endParaRPr>
          </a:p>
          <a:p>
            <a:r>
              <a:rPr lang="en-US" dirty="0" smtClean="0">
                <a:solidFill>
                  <a:schemeClr val="tx2"/>
                </a:solidFill>
              </a:rPr>
              <a:t>Allows a user to select a point of diversion and place of use from an aerial photo and print a map to accompany an application.</a:t>
            </a:r>
          </a:p>
          <a:p>
            <a:endParaRPr lang="en-US" dirty="0" smtClean="0">
              <a:solidFill>
                <a:schemeClr val="tx2"/>
              </a:solidFill>
            </a:endParaRPr>
          </a:p>
          <a:p>
            <a:r>
              <a:rPr lang="en-US" dirty="0" smtClean="0">
                <a:solidFill>
                  <a:schemeClr val="tx2"/>
                </a:solidFill>
              </a:rPr>
              <a:t>Can be generated with signature lines.</a:t>
            </a:r>
          </a:p>
          <a:p>
            <a:endParaRPr lang="en-US" dirty="0" smtClean="0">
              <a:solidFill>
                <a:schemeClr val="tx2"/>
              </a:solidFill>
            </a:endParaRPr>
          </a:p>
          <a:p>
            <a:r>
              <a:rPr lang="en-US" dirty="0" smtClean="0">
                <a:solidFill>
                  <a:schemeClr val="tx2"/>
                </a:solidFill>
              </a:rPr>
              <a:t>Not acceptable as a proof map.</a:t>
            </a:r>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3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944562"/>
          </a:xfrm>
        </p:spPr>
        <p:txBody>
          <a:bodyPr/>
          <a:lstStyle/>
          <a:p>
            <a:r>
              <a:rPr lang="en-US" dirty="0" smtClean="0">
                <a:solidFill>
                  <a:schemeClr val="tx2"/>
                </a:solidFill>
              </a:rPr>
              <a:t>Sample Application Map</a:t>
            </a:r>
            <a:endParaRPr lang="en-US" dirty="0">
              <a:solidFill>
                <a:schemeClr val="tx2"/>
              </a:solidFill>
            </a:endParaRPr>
          </a:p>
        </p:txBody>
      </p:sp>
      <p:pic>
        <p:nvPicPr>
          <p:cNvPr id="7" name="Picture 4"/>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3644" r="3525"/>
          <a:stretch/>
        </p:blipFill>
        <p:spPr bwMode="auto">
          <a:xfrm>
            <a:off x="797622" y="1170685"/>
            <a:ext cx="7579840" cy="514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Layers and Search Tools</a:t>
            </a:r>
            <a:endParaRPr lang="en-US" dirty="0">
              <a:solidFill>
                <a:schemeClr val="tx2"/>
              </a:solidFill>
            </a:endParaRPr>
          </a:p>
        </p:txBody>
      </p:sp>
      <p:pic>
        <p:nvPicPr>
          <p:cNvPr id="205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4030262"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53709" y="1437968"/>
            <a:ext cx="3833091" cy="4724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p:nvPr/>
        </p:nvPicPr>
        <p:blipFill rotWithShape="1">
          <a:blip r:embed="rId6"/>
          <a:srcRect l="71006" t="19419" r="888" b="38785"/>
          <a:stretch/>
        </p:blipFill>
        <p:spPr bwMode="auto">
          <a:xfrm>
            <a:off x="4800600" y="1420762"/>
            <a:ext cx="3886200" cy="4724400"/>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0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_WRT Photo Contests (all years)\2015 WRT Photo Contest\48. The Wall of Fall.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2000"/>
                    </a14:imgEffect>
                    <a14:imgEffect>
                      <a14:colorTemperature colorTemp="5300"/>
                    </a14:imgEffect>
                    <a14:imgEffect>
                      <a14:saturation sat="115000"/>
                    </a14:imgEffect>
                    <a14:imgEffect>
                      <a14:brightnessContrast bright="5000" contrast="1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4191000"/>
            <a:ext cx="7772400" cy="13620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and Wrap-Up</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265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smtClean="0">
                <a:solidFill>
                  <a:schemeClr val="tx2"/>
                </a:solidFill>
              </a:rPr>
              <a:t>Topics Covered</a:t>
            </a:r>
            <a:endParaRPr lang="en-US" dirty="0">
              <a:solidFill>
                <a:schemeClr val="tx2"/>
              </a:solidFill>
            </a:endParaRPr>
          </a:p>
        </p:txBody>
      </p:sp>
      <p:sp>
        <p:nvSpPr>
          <p:cNvPr id="7" name="Content Placeholder 6"/>
          <p:cNvSpPr>
            <a:spLocks noGrp="1"/>
          </p:cNvSpPr>
          <p:nvPr>
            <p:ph sz="half" idx="1"/>
          </p:nvPr>
        </p:nvSpPr>
        <p:spPr>
          <a:xfrm>
            <a:off x="457200" y="2209800"/>
            <a:ext cx="4038600" cy="3916363"/>
          </a:xfrm>
        </p:spPr>
        <p:txBody>
          <a:bodyPr>
            <a:normAutofit/>
          </a:bodyPr>
          <a:lstStyle/>
          <a:p>
            <a:r>
              <a:rPr lang="en-US" dirty="0" smtClean="0">
                <a:solidFill>
                  <a:schemeClr val="tx2"/>
                </a:solidFill>
              </a:rPr>
              <a:t>Elements common to all applications</a:t>
            </a:r>
          </a:p>
          <a:p>
            <a:endParaRPr lang="en-US" sz="1000" dirty="0" smtClean="0">
              <a:solidFill>
                <a:schemeClr val="tx2"/>
              </a:solidFill>
            </a:endParaRPr>
          </a:p>
          <a:p>
            <a:r>
              <a:rPr lang="en-US" dirty="0" smtClean="0">
                <a:solidFill>
                  <a:schemeClr val="tx2"/>
                </a:solidFill>
              </a:rPr>
              <a:t>Intro to the Public Land Survey System</a:t>
            </a:r>
          </a:p>
          <a:p>
            <a:endParaRPr lang="en-US" dirty="0"/>
          </a:p>
        </p:txBody>
      </p:sp>
      <p:sp>
        <p:nvSpPr>
          <p:cNvPr id="8" name="Content Placeholder 7"/>
          <p:cNvSpPr>
            <a:spLocks noGrp="1"/>
          </p:cNvSpPr>
          <p:nvPr>
            <p:ph sz="half" idx="2"/>
          </p:nvPr>
        </p:nvSpPr>
        <p:spPr>
          <a:xfrm>
            <a:off x="4648200" y="2209800"/>
            <a:ext cx="4191000" cy="3916363"/>
          </a:xfrm>
        </p:spPr>
        <p:txBody>
          <a:bodyPr>
            <a:normAutofit/>
          </a:bodyPr>
          <a:lstStyle/>
          <a:p>
            <a:r>
              <a:rPr lang="en-US" dirty="0">
                <a:solidFill>
                  <a:schemeClr val="tx2"/>
                </a:solidFill>
              </a:rPr>
              <a:t>Basic water right </a:t>
            </a:r>
            <a:r>
              <a:rPr lang="en-US" dirty="0" smtClean="0">
                <a:solidFill>
                  <a:schemeClr val="tx2"/>
                </a:solidFill>
              </a:rPr>
              <a:t>calculations</a:t>
            </a:r>
          </a:p>
          <a:p>
            <a:endParaRPr lang="en-US" sz="1000" dirty="0" smtClean="0">
              <a:solidFill>
                <a:schemeClr val="tx2"/>
              </a:solidFill>
            </a:endParaRPr>
          </a:p>
          <a:p>
            <a:r>
              <a:rPr lang="en-US" dirty="0" smtClean="0">
                <a:solidFill>
                  <a:schemeClr val="tx2"/>
                </a:solidFill>
              </a:rPr>
              <a:t>How to use the Division’s website to create an Application Map</a:t>
            </a: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838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772400" y="5105400"/>
            <a:ext cx="1138084"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21765"/>
            <a:ext cx="8415970" cy="6168172"/>
          </a:xfrm>
          <a:prstGeom prst="rect">
            <a:avLst/>
          </a:prstGeom>
        </p:spPr>
      </p:pic>
      <p:sp>
        <p:nvSpPr>
          <p:cNvPr id="12" name="TextBox 11"/>
          <p:cNvSpPr txBox="1"/>
          <p:nvPr/>
        </p:nvSpPr>
        <p:spPr>
          <a:xfrm>
            <a:off x="2214063" y="5922415"/>
            <a:ext cx="4746958" cy="584775"/>
          </a:xfrm>
          <a:prstGeom prst="rect">
            <a:avLst/>
          </a:prstGeom>
          <a:solidFill>
            <a:schemeClr val="bg1"/>
          </a:solidFill>
        </p:spPr>
        <p:txBody>
          <a:bodyPr wrap="square" rtlCol="0">
            <a:spAutoFit/>
          </a:bodyPr>
          <a:lstStyle/>
          <a:p>
            <a:pPr marL="0" indent="0" algn="ctr">
              <a:buNone/>
            </a:pPr>
            <a:r>
              <a:rPr lang="en-US" b="1" i="1" dirty="0">
                <a:solidFill>
                  <a:srgbClr val="00B0F0"/>
                </a:solidFill>
              </a:rPr>
              <a:t>www.waterrights.utah.gov</a:t>
            </a:r>
          </a:p>
        </p:txBody>
      </p:sp>
    </p:spTree>
    <p:extLst>
      <p:ext uri="{BB962C8B-B14F-4D97-AF65-F5344CB8AC3E}">
        <p14:creationId xmlns:p14="http://schemas.microsoft.com/office/powerpoint/2010/main" val="1999603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2011 WRT Photo Contest\Photos_2011\Employees_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126" r="11184" b="23254"/>
          <a:stretch/>
        </p:blipFill>
        <p:spPr bwMode="auto">
          <a:xfrm>
            <a:off x="0" y="0"/>
            <a:ext cx="913912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4495800"/>
            <a:ext cx="7620000" cy="15906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560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Helpful Database Tools</a:t>
            </a:r>
            <a:endParaRPr lang="en-US" dirty="0">
              <a:solidFill>
                <a:schemeClr val="tx2"/>
              </a:solidFill>
            </a:endParaRPr>
          </a:p>
        </p:txBody>
      </p:sp>
      <p:sp>
        <p:nvSpPr>
          <p:cNvPr id="7" name="Rectangle 6"/>
          <p:cNvSpPr/>
          <p:nvPr/>
        </p:nvSpPr>
        <p:spPr>
          <a:xfrm>
            <a:off x="7772400" y="5105400"/>
            <a:ext cx="1138084"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7560" t="24176" b="5495"/>
          <a:stretch/>
        </p:blipFill>
        <p:spPr>
          <a:xfrm>
            <a:off x="6156244" y="1066800"/>
            <a:ext cx="2086012" cy="5147572"/>
          </a:xfrm>
          <a:prstGeom prst="rect">
            <a:avLst/>
          </a:prstGeom>
        </p:spPr>
      </p:pic>
      <p:cxnSp>
        <p:nvCxnSpPr>
          <p:cNvPr id="10" name="Straight Arrow Connector 9"/>
          <p:cNvCxnSpPr/>
          <p:nvPr/>
        </p:nvCxnSpPr>
        <p:spPr>
          <a:xfrm flipV="1">
            <a:off x="3498967" y="1352028"/>
            <a:ext cx="2901833" cy="590750"/>
          </a:xfrm>
          <a:prstGeom prst="straightConnector1">
            <a:avLst/>
          </a:prstGeom>
          <a:ln>
            <a:solidFill>
              <a:srgbClr val="C00000"/>
            </a:solidFill>
            <a:tailEnd type="triangle"/>
          </a:ln>
          <a:effectLst/>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298567" y="1411310"/>
            <a:ext cx="3200400" cy="1200329"/>
          </a:xfrm>
          <a:prstGeom prst="rect">
            <a:avLst/>
          </a:prstGeom>
          <a:noFill/>
          <a:ln w="28575">
            <a:solidFill>
              <a:srgbClr val="C00000"/>
            </a:solidFill>
          </a:ln>
        </p:spPr>
        <p:txBody>
          <a:bodyPr wrap="square" rtlCol="0">
            <a:spAutoFit/>
          </a:bodyPr>
          <a:lstStyle/>
          <a:p>
            <a:r>
              <a:rPr lang="en-US" sz="2400" dirty="0" smtClean="0">
                <a:solidFill>
                  <a:schemeClr val="tx2"/>
                </a:solidFill>
                <a:latin typeface="+mn-lt"/>
              </a:rPr>
              <a:t>Search by water right number, application number, name, etc</a:t>
            </a:r>
            <a:r>
              <a:rPr lang="en-US" sz="2400" dirty="0">
                <a:solidFill>
                  <a:schemeClr val="tx2"/>
                </a:solidFill>
                <a:latin typeface="+mn-lt"/>
              </a:rPr>
              <a:t>.</a:t>
            </a:r>
            <a:endParaRPr lang="en-US" sz="2400" dirty="0">
              <a:latin typeface="+mn-lt"/>
            </a:endParaRPr>
          </a:p>
        </p:txBody>
      </p:sp>
      <p:sp>
        <p:nvSpPr>
          <p:cNvPr id="21" name="TextBox 20"/>
          <p:cNvSpPr txBox="1"/>
          <p:nvPr/>
        </p:nvSpPr>
        <p:spPr>
          <a:xfrm>
            <a:off x="2046908" y="3040421"/>
            <a:ext cx="3200400" cy="1200329"/>
          </a:xfrm>
          <a:prstGeom prst="rect">
            <a:avLst/>
          </a:prstGeom>
          <a:noFill/>
          <a:ln w="28575">
            <a:solidFill>
              <a:schemeClr val="accent5"/>
            </a:solidFill>
          </a:ln>
        </p:spPr>
        <p:txBody>
          <a:bodyPr wrap="square" rtlCol="0">
            <a:spAutoFit/>
          </a:bodyPr>
          <a:lstStyle/>
          <a:p>
            <a:r>
              <a:rPr lang="en-US" sz="2400" dirty="0" smtClean="0">
                <a:solidFill>
                  <a:schemeClr val="tx2"/>
                </a:solidFill>
                <a:latin typeface="+mn-lt"/>
              </a:rPr>
              <a:t>Find applications, update ownership, update address. </a:t>
            </a:r>
            <a:endParaRPr lang="en-US" sz="2400" dirty="0">
              <a:latin typeface="+mn-lt"/>
            </a:endParaRPr>
          </a:p>
        </p:txBody>
      </p:sp>
      <p:cxnSp>
        <p:nvCxnSpPr>
          <p:cNvPr id="22" name="Straight Arrow Connector 21"/>
          <p:cNvCxnSpPr>
            <a:stCxn id="21" idx="3"/>
          </p:cNvCxnSpPr>
          <p:nvPr/>
        </p:nvCxnSpPr>
        <p:spPr>
          <a:xfrm flipV="1">
            <a:off x="5247308" y="2611640"/>
            <a:ext cx="1382092" cy="1028946"/>
          </a:xfrm>
          <a:prstGeom prst="straightConnector1">
            <a:avLst/>
          </a:prstGeom>
          <a:ln>
            <a:solidFill>
              <a:schemeClr val="accent5"/>
            </a:solidFill>
            <a:tailEnd type="triangle"/>
          </a:ln>
          <a:effectLst/>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298567" y="4669532"/>
            <a:ext cx="3200400" cy="1200329"/>
          </a:xfrm>
          <a:prstGeom prst="rect">
            <a:avLst/>
          </a:prstGeom>
          <a:noFill/>
          <a:ln w="28575">
            <a:solidFill>
              <a:srgbClr val="008000"/>
            </a:solidFill>
          </a:ln>
        </p:spPr>
        <p:txBody>
          <a:bodyPr wrap="square" rtlCol="0">
            <a:spAutoFit/>
          </a:bodyPr>
          <a:lstStyle/>
          <a:p>
            <a:r>
              <a:rPr lang="en-US" sz="2400" dirty="0" smtClean="0">
                <a:solidFill>
                  <a:schemeClr val="tx2"/>
                </a:solidFill>
                <a:latin typeface="+mn-lt"/>
              </a:rPr>
              <a:t>Find basic information for each water right area to review. </a:t>
            </a:r>
            <a:endParaRPr lang="en-US" sz="2400" dirty="0">
              <a:latin typeface="+mn-lt"/>
            </a:endParaRPr>
          </a:p>
        </p:txBody>
      </p:sp>
      <p:cxnSp>
        <p:nvCxnSpPr>
          <p:cNvPr id="34" name="Straight Arrow Connector 33"/>
          <p:cNvCxnSpPr>
            <a:stCxn id="28" idx="3"/>
          </p:cNvCxnSpPr>
          <p:nvPr/>
        </p:nvCxnSpPr>
        <p:spPr>
          <a:xfrm>
            <a:off x="3498967" y="5269697"/>
            <a:ext cx="2978033" cy="673903"/>
          </a:xfrm>
          <a:prstGeom prst="straightConnector1">
            <a:avLst/>
          </a:prstGeom>
          <a:ln>
            <a:solidFill>
              <a:srgbClr val="009900"/>
            </a:solidFill>
            <a:tailEnd type="triangle"/>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334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772400" y="5105400"/>
            <a:ext cx="1138084"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266700"/>
            <a:ext cx="6460076" cy="6324600"/>
          </a:xfrm>
          <a:prstGeom prst="rect">
            <a:avLst/>
          </a:prstGeom>
        </p:spPr>
      </p:pic>
    </p:spTree>
    <p:extLst>
      <p:ext uri="{BB962C8B-B14F-4D97-AF65-F5344CB8AC3E}">
        <p14:creationId xmlns:p14="http://schemas.microsoft.com/office/powerpoint/2010/main" val="2335625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6276" t="14044" r="8191" b="4445"/>
          <a:stretch>
            <a:fillRect/>
          </a:stretch>
        </p:blipFill>
        <p:spPr bwMode="auto">
          <a:xfrm>
            <a:off x="6824" y="20470"/>
            <a:ext cx="9103847" cy="6442881"/>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2971800"/>
            <a:ext cx="5828071" cy="1754326"/>
          </a:xfrm>
          <a:prstGeom prst="rect">
            <a:avLst/>
          </a:prstGeom>
          <a:solidFill>
            <a:schemeClr val="accent1">
              <a:lumMod val="20000"/>
              <a:lumOff val="80000"/>
            </a:schemeClr>
          </a:solidFill>
          <a:ln>
            <a:solidFill>
              <a:schemeClr val="tx1"/>
            </a:solidFill>
          </a:ln>
        </p:spPr>
        <p:txBody>
          <a:bodyPr wrap="square" rtlCol="0">
            <a:spAutoFit/>
          </a:bodyPr>
          <a:lstStyle/>
          <a:p>
            <a:r>
              <a:rPr lang="en-US" sz="2400" b="1" dirty="0" smtClean="0">
                <a:solidFill>
                  <a:schemeClr val="tx1"/>
                </a:solidFill>
              </a:rPr>
              <a:t>Surface and Ground Water :</a:t>
            </a:r>
          </a:p>
          <a:p>
            <a:endParaRPr lang="en-US" sz="2400" dirty="0" smtClean="0">
              <a:solidFill>
                <a:schemeClr val="tx1"/>
              </a:solidFill>
            </a:endParaRPr>
          </a:p>
          <a:p>
            <a:r>
              <a:rPr lang="en-US" sz="2000" dirty="0" smtClean="0">
                <a:solidFill>
                  <a:schemeClr val="tx1"/>
                </a:solidFill>
              </a:rPr>
              <a:t>…Valley locations are open for ground-water applications, which are limited to the domestic use of one family, the irrigation of .25 acre, and 10 livestock. </a:t>
            </a:r>
            <a:endParaRPr lang="en-US" sz="2000" dirty="0">
              <a:solidFill>
                <a:schemeClr val="tx1"/>
              </a:solidFil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46638" t="16888" r="27274" b="9155"/>
          <a:stretch>
            <a:fillRect/>
          </a:stretch>
        </p:blipFill>
        <p:spPr bwMode="auto">
          <a:xfrm>
            <a:off x="6019800" y="20471"/>
            <a:ext cx="3090870" cy="683753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5 WRT Photo Contest\7. Good Morning Deser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430"/>
          <a:stretch/>
        </p:blipFill>
        <p:spPr bwMode="auto">
          <a:xfrm>
            <a:off x="-76200" y="0"/>
            <a:ext cx="9220200" cy="68625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bwMode="auto">
          <a:xfrm>
            <a:off x="297426" y="685800"/>
            <a:ext cx="77724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Filing Applications</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 Placeholder 1"/>
          <p:cNvSpPr>
            <a:spLocks noGrp="1"/>
          </p:cNvSpPr>
          <p:nvPr>
            <p:ph type="body" idx="1"/>
          </p:nvPr>
        </p:nvSpPr>
        <p:spPr>
          <a:xfrm>
            <a:off x="297426" y="5334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The Details of</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7130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Elements Common to all Applications</a:t>
            </a:r>
            <a:endParaRPr lang="en-US" sz="4000" dirty="0">
              <a:solidFill>
                <a:schemeClr val="tx2"/>
              </a:solidFill>
            </a:endParaRPr>
          </a:p>
        </p:txBody>
      </p:sp>
      <p:sp>
        <p:nvSpPr>
          <p:cNvPr id="3" name="Content Placeholder 2"/>
          <p:cNvSpPr>
            <a:spLocks noGrp="1"/>
          </p:cNvSpPr>
          <p:nvPr>
            <p:ph idx="1"/>
          </p:nvPr>
        </p:nvSpPr>
        <p:spPr/>
        <p:txBody>
          <a:bodyPr>
            <a:noAutofit/>
          </a:bodyPr>
          <a:lstStyle/>
          <a:p>
            <a:pPr lvl="0"/>
            <a:r>
              <a:rPr lang="en-US" sz="2700" dirty="0">
                <a:solidFill>
                  <a:schemeClr val="tx2"/>
                </a:solidFill>
              </a:rPr>
              <a:t>The </a:t>
            </a:r>
            <a:r>
              <a:rPr lang="en-US" sz="2700" dirty="0" smtClean="0">
                <a:solidFill>
                  <a:schemeClr val="tx2"/>
                </a:solidFill>
              </a:rPr>
              <a:t>applicant’s </a:t>
            </a:r>
            <a:r>
              <a:rPr lang="en-US" sz="2700" dirty="0">
                <a:solidFill>
                  <a:schemeClr val="tx2"/>
                </a:solidFill>
              </a:rPr>
              <a:t>name, address and ownership </a:t>
            </a:r>
            <a:r>
              <a:rPr lang="en-US" sz="2700" dirty="0" smtClean="0">
                <a:solidFill>
                  <a:schemeClr val="tx2"/>
                </a:solidFill>
              </a:rPr>
              <a:t>interest</a:t>
            </a:r>
            <a:r>
              <a:rPr lang="en-US" sz="2700" dirty="0" smtClean="0">
                <a:solidFill>
                  <a:schemeClr val="tx2"/>
                </a:solidFill>
              </a:rPr>
              <a:t>;</a:t>
            </a:r>
          </a:p>
          <a:p>
            <a:pPr lvl="0"/>
            <a:endParaRPr lang="en-US" sz="1100" dirty="0">
              <a:solidFill>
                <a:schemeClr val="tx2"/>
              </a:solidFill>
            </a:endParaRPr>
          </a:p>
          <a:p>
            <a:pPr lvl="0"/>
            <a:r>
              <a:rPr lang="en-US" sz="2700" dirty="0" smtClean="0">
                <a:solidFill>
                  <a:schemeClr val="tx2"/>
                </a:solidFill>
              </a:rPr>
              <a:t>Flow </a:t>
            </a:r>
            <a:r>
              <a:rPr lang="en-US" sz="2700" dirty="0">
                <a:solidFill>
                  <a:schemeClr val="tx2"/>
                </a:solidFill>
              </a:rPr>
              <a:t>(</a:t>
            </a:r>
            <a:r>
              <a:rPr lang="en-US" sz="2700" dirty="0" err="1">
                <a:solidFill>
                  <a:schemeClr val="tx2"/>
                </a:solidFill>
              </a:rPr>
              <a:t>cfs</a:t>
            </a:r>
            <a:r>
              <a:rPr lang="en-US" sz="2700" dirty="0">
                <a:solidFill>
                  <a:schemeClr val="tx2"/>
                </a:solidFill>
              </a:rPr>
              <a:t>), or volume (acre-feet) of water to be diverted</a:t>
            </a:r>
            <a:r>
              <a:rPr lang="en-US" sz="2700" dirty="0" smtClean="0">
                <a:solidFill>
                  <a:schemeClr val="tx2"/>
                </a:solidFill>
              </a:rPr>
              <a:t>;</a:t>
            </a:r>
          </a:p>
          <a:p>
            <a:pPr lvl="0"/>
            <a:endParaRPr lang="en-US" sz="1100" dirty="0">
              <a:solidFill>
                <a:schemeClr val="tx2"/>
              </a:solidFill>
            </a:endParaRPr>
          </a:p>
          <a:p>
            <a:pPr lvl="0"/>
            <a:r>
              <a:rPr lang="en-US" sz="2700" dirty="0">
                <a:solidFill>
                  <a:schemeClr val="tx2"/>
                </a:solidFill>
              </a:rPr>
              <a:t>Point of diversion (POD</a:t>
            </a:r>
            <a:r>
              <a:rPr lang="en-US" sz="2700" dirty="0" smtClean="0">
                <a:solidFill>
                  <a:schemeClr val="tx2"/>
                </a:solidFill>
              </a:rPr>
              <a:t>); </a:t>
            </a:r>
            <a:endParaRPr lang="en-US" sz="2700" dirty="0">
              <a:solidFill>
                <a:schemeClr val="tx2"/>
              </a:solidFill>
            </a:endParaRPr>
          </a:p>
          <a:p>
            <a:pPr lvl="1"/>
            <a:r>
              <a:rPr lang="en-US" sz="2700" dirty="0">
                <a:solidFill>
                  <a:schemeClr val="tx2"/>
                </a:solidFill>
              </a:rPr>
              <a:t>W</a:t>
            </a:r>
            <a:r>
              <a:rPr lang="en-US" sz="2700" dirty="0" smtClean="0">
                <a:solidFill>
                  <a:schemeClr val="tx2"/>
                </a:solidFill>
              </a:rPr>
              <a:t>here </a:t>
            </a:r>
            <a:r>
              <a:rPr lang="en-US" sz="2700" dirty="0">
                <a:solidFill>
                  <a:schemeClr val="tx2"/>
                </a:solidFill>
              </a:rPr>
              <a:t>the water will be </a:t>
            </a:r>
            <a:r>
              <a:rPr lang="en-US" sz="2700" dirty="0" smtClean="0">
                <a:solidFill>
                  <a:schemeClr val="tx2"/>
                </a:solidFill>
              </a:rPr>
              <a:t>diverted from the natural </a:t>
            </a:r>
            <a:r>
              <a:rPr lang="en-US" sz="2700" dirty="0" smtClean="0">
                <a:solidFill>
                  <a:schemeClr val="tx2"/>
                </a:solidFill>
              </a:rPr>
              <a:t>source (spring, stream, or underground well)</a:t>
            </a:r>
          </a:p>
          <a:p>
            <a:pPr lvl="1"/>
            <a:endParaRPr lang="en-US" sz="1100" dirty="0">
              <a:solidFill>
                <a:schemeClr val="tx2"/>
              </a:solidFill>
            </a:endParaRPr>
          </a:p>
          <a:p>
            <a:pPr lvl="0"/>
            <a:r>
              <a:rPr lang="en-US" sz="2700" dirty="0" smtClean="0">
                <a:solidFill>
                  <a:schemeClr val="tx2"/>
                </a:solidFill>
              </a:rPr>
              <a:t>Beneficial </a:t>
            </a:r>
            <a:r>
              <a:rPr lang="en-US" sz="2700" dirty="0">
                <a:solidFill>
                  <a:schemeClr val="tx2"/>
                </a:solidFill>
              </a:rPr>
              <a:t>use of the water;</a:t>
            </a:r>
          </a:p>
          <a:p>
            <a:endParaRPr lang="en-US" sz="2800" dirty="0"/>
          </a:p>
        </p:txBody>
      </p:sp>
      <p:sp>
        <p:nvSpPr>
          <p:cNvPr id="5" name="Rectangle 4"/>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12557</TotalTime>
  <Words>3253</Words>
  <Application>Microsoft Office PowerPoint</Application>
  <PresentationFormat>On-screen Show (4:3)</PresentationFormat>
  <Paragraphs>508</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Gill Sans</vt:lpstr>
      <vt:lpstr>Times New Roman</vt:lpstr>
      <vt:lpstr>Verdana</vt:lpstr>
      <vt:lpstr>ヒラギノ角ゴ Pro W3</vt:lpstr>
      <vt:lpstr>Office Theme</vt:lpstr>
      <vt:lpstr>PowerPoint Presentation</vt:lpstr>
      <vt:lpstr>Application Agenda</vt:lpstr>
      <vt:lpstr>Website Tools for applications</vt:lpstr>
      <vt:lpstr>PowerPoint Presentation</vt:lpstr>
      <vt:lpstr>Helpful Database Tools</vt:lpstr>
      <vt:lpstr>PowerPoint Presentation</vt:lpstr>
      <vt:lpstr>PowerPoint Presentation</vt:lpstr>
      <vt:lpstr>PowerPoint Presentation</vt:lpstr>
      <vt:lpstr>Elements Common to all Applications</vt:lpstr>
      <vt:lpstr>PowerPoint Presentation</vt:lpstr>
      <vt:lpstr>What You Need to Know</vt:lpstr>
      <vt:lpstr>Common Filing Mistakes</vt:lpstr>
      <vt:lpstr>SEGREGATING WATER RIGHTS 73-3-27</vt:lpstr>
      <vt:lpstr>SEGREGATING WATER RIGHTS</vt:lpstr>
      <vt:lpstr>Intro to Public Land Survey</vt:lpstr>
      <vt:lpstr>Utah Base &amp; Meridians </vt:lpstr>
      <vt:lpstr>PowerPoint Presentation</vt:lpstr>
      <vt:lpstr>Township, Range, and Section</vt:lpstr>
      <vt:lpstr>Typical Corner Sections and Quadrants</vt:lpstr>
      <vt:lpstr>Marking a Point of Diversion</vt:lpstr>
      <vt:lpstr>Marking a Place of Use</vt:lpstr>
      <vt:lpstr>Water Right Calculations</vt:lpstr>
      <vt:lpstr>Common Terms</vt:lpstr>
      <vt:lpstr>Duty Calculations</vt:lpstr>
      <vt:lpstr>Sample Problem #1</vt:lpstr>
      <vt:lpstr>Sample Problem #2</vt:lpstr>
      <vt:lpstr>Sample Problem #3</vt:lpstr>
      <vt:lpstr>Sample Problem #4</vt:lpstr>
      <vt:lpstr>Diversion vs Depletion</vt:lpstr>
      <vt:lpstr>Sample Problem #5</vt:lpstr>
      <vt:lpstr>Summary of Diversion and  Depletion Limits</vt:lpstr>
      <vt:lpstr>Diversion Based Change Applications</vt:lpstr>
      <vt:lpstr>Making an Application Map</vt:lpstr>
      <vt:lpstr>Using the Division’s Website  to Get a Point of Diversion (POD)</vt:lpstr>
      <vt:lpstr>Application Map Wizard</vt:lpstr>
      <vt:lpstr>Sample Application Map</vt:lpstr>
      <vt:lpstr>Layers and Search Tools</vt:lpstr>
      <vt:lpstr>Summary and Wrap-Up</vt:lpstr>
      <vt:lpstr>Topics Covered</vt:lpstr>
      <vt:lpstr>Questions?</vt:lpstr>
    </vt:vector>
  </TitlesOfParts>
  <Company>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Amber Loveland</cp:lastModifiedBy>
  <cp:revision>228</cp:revision>
  <cp:lastPrinted>2019-03-21T15:24:59Z</cp:lastPrinted>
  <dcterms:created xsi:type="dcterms:W3CDTF">2004-06-09T23:03:56Z</dcterms:created>
  <dcterms:modified xsi:type="dcterms:W3CDTF">2021-02-10T21:43:04Z</dcterms:modified>
</cp:coreProperties>
</file>